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Default ContentType="image/jp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  <Default ContentType="image/jpeg" Extension="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5575" y="93980"/>
            <a:ext cx="5012690" cy="1946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30802" y="1572514"/>
            <a:ext cx="4766945" cy="414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 ?><Relationships xmlns="http://schemas.openxmlformats.org/package/2006/relationships"><Relationship Id="rId3" Target="../media/image28.jpg" Type="http://schemas.openxmlformats.org/officeDocument/2006/relationships/image"/><Relationship Id="rId2" Target="../media/image27.jpeg" Type="http://schemas.openxmlformats.org/officeDocument/2006/relationships/image"/><Relationship Id="rId1" Target="../slideLayouts/slideLayout5.xml" Type="http://schemas.openxmlformats.org/officeDocument/2006/relationships/slideLayout"/><Relationship Id="rId4" Target="../media/image29.png" Type="http://schemas.openxmlformats.org/officeDocument/2006/relationships/image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 ?><Relationships xmlns="http://schemas.openxmlformats.org/package/2006/relationships"><Relationship Id="rId3" Target="../media/image44.jpg" Type="http://schemas.openxmlformats.org/officeDocument/2006/relationships/image"/><Relationship Id="rId2" Target="../media/image27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5.png" Type="http://schemas.openxmlformats.org/officeDocument/2006/relationships/image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 ?><Relationships xmlns="http://schemas.openxmlformats.org/package/2006/relationships"><Relationship Id="rId3" Target="../media/image69.png" Type="http://schemas.openxmlformats.org/officeDocument/2006/relationships/image"/><Relationship Id="rId2" Target="../media/image68.jpeg" Type="http://schemas.openxmlformats.org/officeDocument/2006/relationships/image"/><Relationship Id="rId1" Target="../slideLayouts/slideLayout5.xml" Type="http://schemas.openxmlformats.org/officeDocument/2006/relationships/slideLayout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77.jpg"/><Relationship Id="rId7" Type="http://schemas.openxmlformats.org/officeDocument/2006/relationships/image" Target="../media/image81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10" Type="http://schemas.openxmlformats.org/officeDocument/2006/relationships/image" Target="../media/image84.jpg"/><Relationship Id="rId4" Type="http://schemas.openxmlformats.org/officeDocument/2006/relationships/image" Target="../media/image78.jpg"/><Relationship Id="rId9" Type="http://schemas.openxmlformats.org/officeDocument/2006/relationships/image" Target="../media/image8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7761" y="4996078"/>
            <a:ext cx="848995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i="1" spc="275" dirty="0">
                <a:latin typeface="Cambria"/>
                <a:cs typeface="Cambria"/>
              </a:rPr>
              <a:t>В</a:t>
            </a:r>
            <a:r>
              <a:rPr sz="6600" b="1" i="1" spc="175" dirty="0">
                <a:latin typeface="Cambria"/>
                <a:cs typeface="Cambria"/>
              </a:rPr>
              <a:t> </a:t>
            </a:r>
            <a:r>
              <a:rPr sz="6600" b="1" i="1" spc="-340" dirty="0">
                <a:latin typeface="Cambria"/>
                <a:cs typeface="Cambria"/>
              </a:rPr>
              <a:t>мире</a:t>
            </a:r>
            <a:r>
              <a:rPr sz="6600" b="1" i="1" spc="160" dirty="0">
                <a:latin typeface="Cambria"/>
                <a:cs typeface="Cambria"/>
              </a:rPr>
              <a:t> </a:t>
            </a:r>
            <a:r>
              <a:rPr sz="6600" b="1" i="1" spc="-10" dirty="0">
                <a:latin typeface="Cambria"/>
                <a:cs typeface="Cambria"/>
              </a:rPr>
              <a:t>Достоевского</a:t>
            </a:r>
            <a:endParaRPr sz="6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64689" y="6227775"/>
            <a:ext cx="4215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155" dirty="0">
                <a:latin typeface="Cambria"/>
                <a:cs typeface="Cambria"/>
              </a:rPr>
              <a:t>ВИРТУАЛЬНАЯ</a:t>
            </a:r>
            <a:r>
              <a:rPr sz="2400" b="1" i="1" spc="65" dirty="0">
                <a:latin typeface="Cambria"/>
                <a:cs typeface="Cambria"/>
              </a:rPr>
              <a:t> </a:t>
            </a:r>
            <a:r>
              <a:rPr sz="2400" b="1" i="1" spc="170" dirty="0">
                <a:latin typeface="Cambria"/>
                <a:cs typeface="Cambria"/>
              </a:rPr>
              <a:t>ВЫСТАВКА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304800"/>
            <a:ext cx="5105400" cy="24400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67200" cy="63198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76800" y="1219200"/>
            <a:ext cx="3886200" cy="25861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76800" y="1219200"/>
            <a:ext cx="3886200" cy="25863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63525" marR="255904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10" dirty="0">
                <a:latin typeface="Calibri"/>
                <a:cs typeface="Calibri"/>
              </a:rPr>
              <a:t>«Униженные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оскорбленные» </a:t>
            </a:r>
            <a:r>
              <a:rPr sz="1800" b="1" i="1" dirty="0">
                <a:latin typeface="Calibri"/>
                <a:cs typeface="Calibri"/>
              </a:rPr>
              <a:t>—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первый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большой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роман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после каторги.</a:t>
            </a:r>
            <a:endParaRPr sz="1800">
              <a:latin typeface="Calibri"/>
              <a:cs typeface="Calibri"/>
            </a:endParaRPr>
          </a:p>
          <a:p>
            <a:pPr marL="203835" marR="195580" indent="-63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нем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отразилась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идейно-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художественная эволюция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писателя, вынесшего из </a:t>
            </a:r>
            <a:r>
              <a:rPr sz="1800" b="1" i="1" dirty="0">
                <a:latin typeface="Calibri"/>
                <a:cs typeface="Calibri"/>
              </a:rPr>
              <a:t>Сибири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убеждение </a:t>
            </a:r>
            <a:r>
              <a:rPr sz="1800" b="1" i="1" dirty="0">
                <a:latin typeface="Calibri"/>
                <a:cs typeface="Calibri"/>
              </a:rPr>
              <a:t>о </a:t>
            </a:r>
            <a:r>
              <a:rPr sz="1800" b="1" i="1" spc="-5" dirty="0">
                <a:latin typeface="Calibri"/>
                <a:cs typeface="Calibri"/>
              </a:rPr>
              <a:t>трагической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оторванности передовой </a:t>
            </a:r>
            <a:r>
              <a:rPr sz="1800" b="1" i="1" spc="-10" dirty="0">
                <a:latin typeface="Calibri"/>
                <a:cs typeface="Calibri"/>
              </a:rPr>
              <a:t>русской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интеллигенции от </a:t>
            </a:r>
            <a:r>
              <a:rPr sz="1800" b="1" i="1" dirty="0">
                <a:latin typeface="Calibri"/>
                <a:cs typeface="Calibri"/>
              </a:rPr>
              <a:t>«почвы».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304584"/>
            <a:ext cx="89871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Униженные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оскорбленные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четырех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эпилогом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Советская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Россия,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1984.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366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-5" dirty="0">
                <a:latin typeface="Times New Roman"/>
                <a:cs typeface="Times New Roman"/>
              </a:rPr>
              <a:t> :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14800" cy="6286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1295400"/>
            <a:ext cx="4343400" cy="31400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95800" y="1295400"/>
            <a:ext cx="4343400" cy="3140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18110" marR="109220" indent="-1905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Роман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«Униженные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оскорбленные»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произведение </a:t>
            </a:r>
            <a:r>
              <a:rPr sz="1800" b="1" i="1" spc="-10" dirty="0">
                <a:latin typeface="Calibri"/>
                <a:cs typeface="Calibri"/>
              </a:rPr>
              <a:t>переходное, </a:t>
            </a:r>
            <a:r>
              <a:rPr sz="1800" b="1" i="1" dirty="0">
                <a:latin typeface="Calibri"/>
                <a:cs typeface="Calibri"/>
              </a:rPr>
              <a:t>своеобразное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возвращение </a:t>
            </a:r>
            <a:r>
              <a:rPr sz="1800" b="1" i="1" dirty="0">
                <a:latin typeface="Calibri"/>
                <a:cs typeface="Calibri"/>
              </a:rPr>
              <a:t>на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новой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ступени</a:t>
            </a:r>
            <a:endParaRPr sz="1800">
              <a:latin typeface="Calibri"/>
              <a:cs typeface="Calibri"/>
            </a:endParaRPr>
          </a:p>
          <a:p>
            <a:pPr marL="262890" marR="256540" indent="635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развития </a:t>
            </a:r>
            <a:r>
              <a:rPr sz="1800" b="1" i="1" dirty="0">
                <a:latin typeface="Calibri"/>
                <a:cs typeface="Calibri"/>
              </a:rPr>
              <a:t>к </a:t>
            </a:r>
            <a:r>
              <a:rPr sz="1800" b="1" i="1" spc="-5" dirty="0">
                <a:latin typeface="Calibri"/>
                <a:cs typeface="Calibri"/>
              </a:rPr>
              <a:t>мотивам творчества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1840-х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годов,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обогащённое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опытом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пережитого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перечувствованного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1850-е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годы;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нем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очень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сильны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автобиографические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мотивы.</a:t>
            </a:r>
            <a:endParaRPr sz="1800">
              <a:latin typeface="Calibri"/>
              <a:cs typeface="Calibri"/>
            </a:endParaRPr>
          </a:p>
          <a:p>
            <a:pPr marL="177800" marR="16891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Возникновение</a:t>
            </a:r>
            <a:r>
              <a:rPr sz="1800" b="1" i="1" dirty="0">
                <a:latin typeface="Calibri"/>
                <a:cs typeface="Calibri"/>
              </a:rPr>
              <a:t> замысла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«Униженных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оскорбленных», очевидно, </a:t>
            </a:r>
            <a:r>
              <a:rPr sz="1800" b="1" i="1" dirty="0">
                <a:latin typeface="Calibri"/>
                <a:cs typeface="Calibri"/>
              </a:rPr>
              <a:t>следует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отнести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к 1857 </a:t>
            </a:r>
            <a:r>
              <a:rPr sz="1800" b="1" i="1" spc="-15" dirty="0">
                <a:latin typeface="Calibri"/>
                <a:cs typeface="Calibri"/>
              </a:rPr>
              <a:t>году.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304584"/>
            <a:ext cx="898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9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Униженные</a:t>
            </a:r>
            <a:r>
              <a:rPr sz="1600" b="1" spc="10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оскорбленные.</a:t>
            </a:r>
            <a:r>
              <a:rPr sz="1600" b="1" spc="9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Игрок</a:t>
            </a:r>
            <a:r>
              <a:rPr sz="1600" b="1" spc="1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романы;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Вечный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муж: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Рассказ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ЭКСМО-пресс,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2001.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(Русская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классика</a:t>
            </a:r>
            <a:r>
              <a:rPr sz="1600" spc="-5" dirty="0">
                <a:latin typeface="Times New Roman"/>
                <a:cs typeface="Times New Roman"/>
              </a:rPr>
              <a:t>).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343400" cy="62960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273799"/>
              <a:ext cx="9144000" cy="584200"/>
            </a:xfrm>
            <a:custGeom>
              <a:avLst/>
              <a:gdLst/>
              <a:ahLst/>
              <a:cxnLst/>
              <a:rect l="l" t="t" r="r" b="b"/>
              <a:pathLst>
                <a:path w="9144000" h="584200">
                  <a:moveTo>
                    <a:pt x="9144000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9144000" y="584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8739" y="6304584"/>
            <a:ext cx="89884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54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Повести</a:t>
            </a:r>
            <a:r>
              <a:rPr sz="1600" b="1" spc="1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1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рассказы</a:t>
            </a:r>
            <a:r>
              <a:rPr sz="1600" b="1" spc="1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1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Достоевский.</a:t>
            </a:r>
            <a:r>
              <a:rPr sz="1600" b="1" spc="1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1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Московский</a:t>
            </a:r>
            <a:r>
              <a:rPr sz="1600" b="1" spc="1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рабочий,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1984.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401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(Однотомники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классической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литературы).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48200" y="1066672"/>
            <a:ext cx="4114800" cy="369417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48200" y="1066672"/>
            <a:ext cx="4114800" cy="369442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63525" marR="255904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Федор Достоевский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его старший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брат </a:t>
            </a:r>
            <a:r>
              <a:rPr sz="1800" b="1" i="1" spc="-10" dirty="0">
                <a:latin typeface="Calibri"/>
                <a:cs typeface="Calibri"/>
              </a:rPr>
              <a:t>Михаил </a:t>
            </a:r>
            <a:r>
              <a:rPr sz="1800" b="1" i="1" spc="-5" dirty="0">
                <a:latin typeface="Calibri"/>
                <a:cs typeface="Calibri"/>
              </a:rPr>
              <a:t>(тоже писатель)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издавали литературно-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политический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журнал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«Время»,</a:t>
            </a:r>
            <a:endParaRPr sz="1800">
              <a:latin typeface="Calibri"/>
              <a:cs typeface="Calibri"/>
            </a:endParaRPr>
          </a:p>
          <a:p>
            <a:pPr marL="261620" marR="252095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а </a:t>
            </a:r>
            <a:r>
              <a:rPr sz="1800" b="1" i="1" spc="-5" dirty="0">
                <a:latin typeface="Calibri"/>
                <a:cs typeface="Calibri"/>
              </a:rPr>
              <a:t>после его </a:t>
            </a:r>
            <a:r>
              <a:rPr sz="1800" b="1" i="1" dirty="0">
                <a:latin typeface="Calibri"/>
                <a:cs typeface="Calibri"/>
              </a:rPr>
              <a:t>закрытия — </a:t>
            </a:r>
            <a:r>
              <a:rPr sz="1800" b="1" i="1" spc="-5" dirty="0">
                <a:latin typeface="Calibri"/>
                <a:cs typeface="Calibri"/>
              </a:rPr>
              <a:t>выпускали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журнал </a:t>
            </a:r>
            <a:r>
              <a:rPr sz="1800" b="1" i="1" spc="-10" dirty="0">
                <a:latin typeface="Calibri"/>
                <a:cs typeface="Calibri"/>
              </a:rPr>
              <a:t>«Эпоха». </a:t>
            </a:r>
            <a:r>
              <a:rPr sz="1800" b="1" i="1" dirty="0">
                <a:latin typeface="Calibri"/>
                <a:cs typeface="Calibri"/>
              </a:rPr>
              <a:t>На </a:t>
            </a:r>
            <a:r>
              <a:rPr sz="1800" b="1" i="1" spc="-5" dirty="0">
                <a:latin typeface="Calibri"/>
                <a:cs typeface="Calibri"/>
              </a:rPr>
              <a:t>страницах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изданий впервые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появились</a:t>
            </a:r>
            <a:endParaRPr sz="1800">
              <a:latin typeface="Calibri"/>
              <a:cs typeface="Calibri"/>
            </a:endParaRPr>
          </a:p>
          <a:p>
            <a:pPr marL="671830" marR="662305" indent="-190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произведения </a:t>
            </a:r>
            <a:r>
              <a:rPr sz="1800" b="1" i="1" spc="-15" dirty="0">
                <a:latin typeface="Calibri"/>
                <a:cs typeface="Calibri"/>
              </a:rPr>
              <a:t>«Униженные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оскорбленные»,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«Записки</a:t>
            </a:r>
            <a:endParaRPr sz="1800">
              <a:latin typeface="Calibri"/>
              <a:cs typeface="Calibri"/>
            </a:endParaRPr>
          </a:p>
          <a:p>
            <a:pPr marL="429259" marR="419734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из Мертвого дома», «Скверный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анекдот»,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«Зимние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заметки</a:t>
            </a:r>
            <a:endParaRPr sz="1800">
              <a:latin typeface="Calibri"/>
              <a:cs typeface="Calibri"/>
            </a:endParaRPr>
          </a:p>
          <a:p>
            <a:pPr marL="194945" marR="18732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летних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впечатлениях»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«Записки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подполья».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67200" cy="6311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600" y="1295400"/>
            <a:ext cx="4495800" cy="31400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19600" y="1295400"/>
            <a:ext cx="4495800" cy="3140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20345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«Село </a:t>
            </a:r>
            <a:r>
              <a:rPr sz="1800" b="1" i="1" spc="-10" dirty="0">
                <a:latin typeface="Calibri"/>
                <a:cs typeface="Calibri"/>
              </a:rPr>
              <a:t>Степанчиково</a:t>
            </a:r>
            <a:r>
              <a:rPr sz="1800" b="1" i="1" dirty="0">
                <a:latin typeface="Calibri"/>
                <a:cs typeface="Calibri"/>
              </a:rPr>
              <a:t> 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обитатели»</a:t>
            </a:r>
            <a:endParaRPr sz="1800">
              <a:latin typeface="Calibri"/>
              <a:cs typeface="Calibri"/>
            </a:endParaRPr>
          </a:p>
          <a:p>
            <a:pPr marL="391160" marR="250825" indent="-131445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— «второй </a:t>
            </a:r>
            <a:r>
              <a:rPr sz="1800" b="1" i="1" spc="-5" dirty="0">
                <a:latin typeface="Calibri"/>
                <a:cs typeface="Calibri"/>
              </a:rPr>
              <a:t>дебют» послекаторжного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периода творчества </a:t>
            </a:r>
            <a:r>
              <a:rPr sz="1800" b="1" i="1" spc="-10" dirty="0">
                <a:latin typeface="Calibri"/>
                <a:cs typeface="Calibri"/>
              </a:rPr>
              <a:t>Достоевского, </a:t>
            </a:r>
            <a:r>
              <a:rPr sz="1800" b="1" i="1" spc="-5" dirty="0">
                <a:latin typeface="Calibri"/>
                <a:cs typeface="Calibri"/>
              </a:rPr>
              <a:t> вернувшегося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литературу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после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десятилетнего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перерыва.</a:t>
            </a:r>
            <a:endParaRPr sz="1800">
              <a:latin typeface="Calibri"/>
              <a:cs typeface="Calibri"/>
            </a:endParaRPr>
          </a:p>
          <a:p>
            <a:pPr marL="139700" marR="18605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На </a:t>
            </a:r>
            <a:r>
              <a:rPr sz="1800" b="1" i="1" spc="-5" dirty="0">
                <a:latin typeface="Calibri"/>
                <a:cs typeface="Calibri"/>
              </a:rPr>
              <a:t>современников «Село </a:t>
            </a:r>
            <a:r>
              <a:rPr sz="1800" b="1" i="1" spc="-10" dirty="0">
                <a:latin typeface="Calibri"/>
                <a:cs typeface="Calibri"/>
              </a:rPr>
              <a:t>Степанчиково»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не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произвело</a:t>
            </a:r>
            <a:r>
              <a:rPr sz="1800" b="1" i="1" spc="-5" dirty="0">
                <a:latin typeface="Calibri"/>
                <a:cs typeface="Calibri"/>
              </a:rPr>
              <a:t> большого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впечатления.</a:t>
            </a:r>
            <a:endParaRPr sz="1800">
              <a:latin typeface="Calibri"/>
              <a:cs typeface="Calibri"/>
            </a:endParaRPr>
          </a:p>
          <a:p>
            <a:pPr marL="368300" marR="411480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Однако </a:t>
            </a:r>
            <a:r>
              <a:rPr sz="1800" b="1" i="1" spc="-5" dirty="0">
                <a:latin typeface="Calibri"/>
                <a:cs typeface="Calibri"/>
              </a:rPr>
              <a:t>после </a:t>
            </a:r>
            <a:r>
              <a:rPr sz="1800" b="1" i="1" dirty="0">
                <a:latin typeface="Calibri"/>
                <a:cs typeface="Calibri"/>
              </a:rPr>
              <a:t>смерти </a:t>
            </a:r>
            <a:r>
              <a:rPr sz="1800" b="1" i="1" spc="-10" dirty="0">
                <a:latin typeface="Calibri"/>
                <a:cs typeface="Calibri"/>
              </a:rPr>
              <a:t>Достоевского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повесть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стала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очень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популярной,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 </a:t>
            </a:r>
            <a:r>
              <a:rPr sz="1800" b="1" i="1" spc="-5" dirty="0">
                <a:latin typeface="Calibri"/>
                <a:cs typeface="Calibri"/>
              </a:rPr>
              <a:t>имя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Фомы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Фомича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Опискина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сделалось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нарицательным.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304584"/>
            <a:ext cx="898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Село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Степанчиково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его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обитатели.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Записки</a:t>
            </a:r>
            <a:r>
              <a:rPr sz="1600" b="1" spc="2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из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подполья.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Игрок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 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Правда,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1986.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476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67200" cy="61118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600" y="990600"/>
            <a:ext cx="3810000" cy="424662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00600" y="990600"/>
            <a:ext cx="3810000" cy="42468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40995" marR="332740" indent="320040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Осенью </a:t>
            </a:r>
            <a:r>
              <a:rPr sz="1800" b="1" i="1" dirty="0">
                <a:latin typeface="Calibri"/>
                <a:cs typeface="Calibri"/>
              </a:rPr>
              <a:t>1859 </a:t>
            </a:r>
            <a:r>
              <a:rPr sz="1800" b="1" i="1" spc="-5" dirty="0">
                <a:latin typeface="Calibri"/>
                <a:cs typeface="Calibri"/>
              </a:rPr>
              <a:t>года Фёдор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Михайлович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сообщил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письме</a:t>
            </a:r>
            <a:endParaRPr sz="1800">
              <a:latin typeface="Calibri"/>
              <a:cs typeface="Calibri"/>
            </a:endParaRPr>
          </a:p>
          <a:p>
            <a:pPr marL="726440">
              <a:lnSpc>
                <a:spcPct val="100000"/>
              </a:lnSpc>
            </a:pPr>
            <a:r>
              <a:rPr sz="1800" b="1" i="1" spc="-15" dirty="0">
                <a:latin typeface="Calibri"/>
                <a:cs typeface="Calibri"/>
              </a:rPr>
              <a:t>брату,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что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планирует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ближайшее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время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приступить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к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работе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над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романом-исповедью,</a:t>
            </a:r>
            <a:endParaRPr sz="1800">
              <a:latin typeface="Calibri"/>
              <a:cs typeface="Calibri"/>
            </a:endParaRPr>
          </a:p>
          <a:p>
            <a:pPr marL="406400" marR="40005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основные контуры </a:t>
            </a:r>
            <a:r>
              <a:rPr sz="1800" b="1" i="1" spc="-10" dirty="0">
                <a:latin typeface="Calibri"/>
                <a:cs typeface="Calibri"/>
              </a:rPr>
              <a:t>которого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сформировались </a:t>
            </a:r>
            <a:r>
              <a:rPr sz="1800" b="1" i="1" dirty="0">
                <a:latin typeface="Calibri"/>
                <a:cs typeface="Calibri"/>
              </a:rPr>
              <a:t>у него</a:t>
            </a:r>
            <a:endParaRPr sz="1800">
              <a:latin typeface="Calibri"/>
              <a:cs typeface="Calibri"/>
            </a:endParaRPr>
          </a:p>
          <a:p>
            <a:pPr marL="359410" marR="30035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«на </a:t>
            </a:r>
            <a:r>
              <a:rPr sz="1800" b="1" i="1" spc="-5" dirty="0">
                <a:latin typeface="Calibri"/>
                <a:cs typeface="Calibri"/>
              </a:rPr>
              <a:t>нарах,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тяжёлую минуту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грусти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саморазложения».</a:t>
            </a:r>
            <a:endParaRPr sz="1800">
              <a:latin typeface="Calibri"/>
              <a:cs typeface="Calibri"/>
            </a:endParaRPr>
          </a:p>
          <a:p>
            <a:pPr marL="336550" marR="325120" indent="278765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Однако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путь</a:t>
            </a:r>
            <a:r>
              <a:rPr sz="1800" b="1" i="1" spc="40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</a:t>
            </a:r>
            <a:r>
              <a:rPr sz="1800" b="1" i="1" spc="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задумки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 реализации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оказался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более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долгим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к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непосредственной</a:t>
            </a:r>
            <a:endParaRPr sz="1800">
              <a:latin typeface="Calibri"/>
              <a:cs typeface="Calibri"/>
            </a:endParaRPr>
          </a:p>
          <a:p>
            <a:pPr marL="294005" marR="28511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работе над романом </a:t>
            </a:r>
            <a:r>
              <a:rPr sz="1800" b="1" i="1" spc="-10" dirty="0">
                <a:latin typeface="Calibri"/>
                <a:cs typeface="Calibri"/>
              </a:rPr>
              <a:t>писатель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приступил </a:t>
            </a:r>
            <a:r>
              <a:rPr sz="1800" b="1" i="1" dirty="0">
                <a:latin typeface="Calibri"/>
                <a:cs typeface="Calibri"/>
              </a:rPr>
              <a:t>лишь спустя </a:t>
            </a:r>
            <a:r>
              <a:rPr sz="1800" b="1" i="1" spc="-5" dirty="0">
                <a:latin typeface="Calibri"/>
                <a:cs typeface="Calibri"/>
              </a:rPr>
              <a:t>почти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шесть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лет.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027737"/>
            <a:ext cx="9144000" cy="830580"/>
          </a:xfrm>
          <a:custGeom>
            <a:avLst/>
            <a:gdLst/>
            <a:ahLst/>
            <a:cxnLst/>
            <a:rect l="l" t="t" r="r" b="b"/>
            <a:pathLst>
              <a:path w="9144000" h="830579">
                <a:moveTo>
                  <a:pt x="9144000" y="0"/>
                </a:moveTo>
                <a:lnTo>
                  <a:pt x="0" y="0"/>
                </a:lnTo>
                <a:lnTo>
                  <a:pt x="0" y="830262"/>
                </a:lnTo>
                <a:lnTo>
                  <a:pt x="9144000" y="830262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059525"/>
            <a:ext cx="89871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dirty="0">
                <a:latin typeface="Times New Roman"/>
                <a:cs typeface="Times New Roman"/>
              </a:rPr>
              <a:t> М.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Преступление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наказание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шести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эпилогом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3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автор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предисловия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К.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И.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Тюнькин.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Художественная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литература,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1969.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557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40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(Школьная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библиотека).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86200" cy="62674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8600" y="457200"/>
            <a:ext cx="4953000" cy="56324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84141" y="474979"/>
            <a:ext cx="46628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264" marR="5080" indent="-17272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«Преступление </a:t>
            </a:r>
            <a:r>
              <a:rPr dirty="0"/>
              <a:t>и </a:t>
            </a:r>
            <a:r>
              <a:rPr spc="-5" dirty="0"/>
              <a:t>наказание» </a:t>
            </a:r>
            <a:r>
              <a:rPr dirty="0"/>
              <a:t>— знаменитый </a:t>
            </a:r>
            <a:r>
              <a:rPr spc="-395" dirty="0"/>
              <a:t> </a:t>
            </a:r>
            <a:r>
              <a:rPr spc="-5" dirty="0"/>
              <a:t>на</a:t>
            </a:r>
            <a:r>
              <a:rPr spc="-10" dirty="0"/>
              <a:t> </a:t>
            </a:r>
            <a:r>
              <a:rPr dirty="0"/>
              <a:t>весь</a:t>
            </a:r>
            <a:r>
              <a:rPr spc="-15" dirty="0"/>
              <a:t> </a:t>
            </a:r>
            <a:r>
              <a:rPr spc="-5" dirty="0"/>
              <a:t>мир</a:t>
            </a:r>
          </a:p>
          <a:p>
            <a:pPr marL="1746885" marR="116839" indent="-1623695">
              <a:lnSpc>
                <a:spcPct val="100000"/>
              </a:lnSpc>
            </a:pPr>
            <a:r>
              <a:rPr dirty="0"/>
              <a:t>роман</a:t>
            </a:r>
            <a:r>
              <a:rPr spc="-10" dirty="0"/>
              <a:t> </a:t>
            </a:r>
            <a:r>
              <a:rPr spc="-30" dirty="0"/>
              <a:t>Ф.</a:t>
            </a:r>
            <a:r>
              <a:rPr spc="-5" dirty="0"/>
              <a:t> М. </a:t>
            </a:r>
            <a:r>
              <a:rPr spc="-10" dirty="0"/>
              <a:t>Достоевского</a:t>
            </a:r>
            <a:r>
              <a:rPr dirty="0"/>
              <a:t> в</a:t>
            </a:r>
            <a:r>
              <a:rPr spc="-5" dirty="0"/>
              <a:t> шести</a:t>
            </a:r>
            <a:r>
              <a:rPr dirty="0"/>
              <a:t> </a:t>
            </a:r>
            <a:r>
              <a:rPr spc="-5" dirty="0"/>
              <a:t>частях </a:t>
            </a:r>
            <a:r>
              <a:rPr spc="-395" dirty="0"/>
              <a:t> </a:t>
            </a:r>
            <a:r>
              <a:rPr dirty="0"/>
              <a:t>с</a:t>
            </a:r>
            <a:r>
              <a:rPr spc="-15" dirty="0"/>
              <a:t> </a:t>
            </a:r>
            <a:r>
              <a:rPr dirty="0"/>
              <a:t>эпилогом.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20" dirty="0"/>
              <a:t> </a:t>
            </a:r>
            <a:r>
              <a:rPr dirty="0"/>
              <a:t>1865</a:t>
            </a:r>
            <a:r>
              <a:rPr spc="-15" dirty="0"/>
              <a:t> </a:t>
            </a:r>
            <a:r>
              <a:rPr spc="-5" dirty="0"/>
              <a:t>году перед написанием</a:t>
            </a:r>
          </a:p>
          <a:p>
            <a:pPr marR="41910" algn="ctr">
              <a:lnSpc>
                <a:spcPct val="100000"/>
              </a:lnSpc>
            </a:pPr>
            <a:r>
              <a:rPr spc="-5" dirty="0"/>
              <a:t>романа,</a:t>
            </a:r>
            <a:r>
              <a:rPr spc="-20" dirty="0"/>
              <a:t> </a:t>
            </a:r>
            <a:r>
              <a:rPr spc="-5" dirty="0"/>
              <a:t>Достоевский</a:t>
            </a:r>
            <a:r>
              <a:rPr spc="-10" dirty="0"/>
              <a:t> </a:t>
            </a:r>
            <a:r>
              <a:rPr spc="-5" dirty="0"/>
              <a:t>обратился</a:t>
            </a:r>
            <a:r>
              <a:rPr spc="10" dirty="0"/>
              <a:t> </a:t>
            </a:r>
            <a:r>
              <a:rPr dirty="0"/>
              <a:t>в</a:t>
            </a:r>
          </a:p>
          <a:p>
            <a:pPr marR="42545" algn="ctr">
              <a:lnSpc>
                <a:spcPct val="100000"/>
              </a:lnSpc>
            </a:pPr>
            <a:r>
              <a:rPr spc="-5" dirty="0"/>
              <a:t>издательство</a:t>
            </a:r>
            <a:r>
              <a:rPr spc="-40" dirty="0"/>
              <a:t> </a:t>
            </a:r>
            <a:r>
              <a:rPr dirty="0"/>
              <a:t>«Отечественные </a:t>
            </a:r>
            <a:r>
              <a:rPr spc="-5" dirty="0"/>
              <a:t>записки»</a:t>
            </a:r>
          </a:p>
          <a:p>
            <a:pPr marL="53340" marR="43180" indent="-1270" algn="ctr">
              <a:lnSpc>
                <a:spcPct val="100000"/>
              </a:lnSpc>
            </a:pPr>
            <a:r>
              <a:rPr dirty="0"/>
              <a:t>с</a:t>
            </a:r>
            <a:r>
              <a:rPr spc="-15" dirty="0"/>
              <a:t> </a:t>
            </a:r>
            <a:r>
              <a:rPr spc="-5" dirty="0"/>
              <a:t>просьбой</a:t>
            </a:r>
            <a:r>
              <a:rPr spc="5" dirty="0"/>
              <a:t> </a:t>
            </a:r>
            <a:r>
              <a:rPr spc="-5" dirty="0"/>
              <a:t>выдать</a:t>
            </a:r>
            <a:r>
              <a:rPr spc="10" dirty="0"/>
              <a:t> </a:t>
            </a:r>
            <a:r>
              <a:rPr spc="-5" dirty="0"/>
              <a:t>ему</a:t>
            </a:r>
            <a:r>
              <a:rPr dirty="0"/>
              <a:t> </a:t>
            </a:r>
            <a:r>
              <a:rPr spc="-5" dirty="0"/>
              <a:t>аванс</a:t>
            </a:r>
            <a:r>
              <a:rPr spc="5" dirty="0"/>
              <a:t> </a:t>
            </a:r>
            <a:r>
              <a:rPr dirty="0"/>
              <a:t>в</a:t>
            </a:r>
            <a:r>
              <a:rPr spc="-5" dirty="0"/>
              <a:t> размере</a:t>
            </a:r>
            <a:r>
              <a:rPr spc="25" dirty="0"/>
              <a:t> </a:t>
            </a:r>
            <a:r>
              <a:rPr dirty="0"/>
              <a:t>3000 </a:t>
            </a:r>
            <a:r>
              <a:rPr spc="5" dirty="0"/>
              <a:t> </a:t>
            </a:r>
            <a:r>
              <a:rPr spc="-5" dirty="0"/>
              <a:t>рублей,</a:t>
            </a:r>
            <a:r>
              <a:rPr spc="-15" dirty="0"/>
              <a:t> </a:t>
            </a:r>
            <a:r>
              <a:rPr dirty="0"/>
              <a:t>но </a:t>
            </a:r>
            <a:r>
              <a:rPr spc="-5" dirty="0"/>
              <a:t>получил</a:t>
            </a:r>
            <a:r>
              <a:rPr spc="10" dirty="0"/>
              <a:t> </a:t>
            </a:r>
            <a:r>
              <a:rPr spc="-10" dirty="0"/>
              <a:t>отказ.</a:t>
            </a:r>
            <a:r>
              <a:rPr spc="-15" dirty="0"/>
              <a:t> </a:t>
            </a:r>
            <a:r>
              <a:rPr spc="-30" dirty="0"/>
              <a:t>Такие</a:t>
            </a:r>
            <a:r>
              <a:rPr spc="-5" dirty="0"/>
              <a:t> письма</a:t>
            </a:r>
            <a:r>
              <a:rPr spc="5" dirty="0"/>
              <a:t> </a:t>
            </a:r>
            <a:r>
              <a:rPr spc="-5" dirty="0"/>
              <a:t>он </a:t>
            </a:r>
            <a:r>
              <a:rPr dirty="0"/>
              <a:t> </a:t>
            </a:r>
            <a:r>
              <a:rPr spc="-5" dirty="0"/>
              <a:t>отправил</a:t>
            </a:r>
            <a:r>
              <a:rPr spc="-10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5" dirty="0"/>
              <a:t>разные</a:t>
            </a:r>
            <a:r>
              <a:rPr dirty="0"/>
              <a:t> </a:t>
            </a:r>
            <a:r>
              <a:rPr spc="-5" dirty="0"/>
              <a:t>редакции.</a:t>
            </a:r>
            <a:r>
              <a:rPr spc="5" dirty="0"/>
              <a:t> </a:t>
            </a:r>
            <a:r>
              <a:rPr dirty="0"/>
              <a:t>На</a:t>
            </a:r>
            <a:r>
              <a:rPr spc="10" dirty="0"/>
              <a:t> </a:t>
            </a:r>
            <a:r>
              <a:rPr spc="-5" dirty="0"/>
              <a:t>его </a:t>
            </a:r>
            <a:r>
              <a:rPr dirty="0"/>
              <a:t> </a:t>
            </a:r>
            <a:r>
              <a:rPr spc="-10" dirty="0"/>
              <a:t>предложение</a:t>
            </a:r>
            <a:r>
              <a:rPr spc="-5" dirty="0"/>
              <a:t> </a:t>
            </a:r>
            <a:r>
              <a:rPr dirty="0"/>
              <a:t>согласился</a:t>
            </a:r>
            <a:r>
              <a:rPr spc="-10" dirty="0"/>
              <a:t> </a:t>
            </a:r>
            <a:r>
              <a:rPr spc="-5" dirty="0"/>
              <a:t>Фёдор Стелловский.</a:t>
            </a:r>
          </a:p>
          <a:p>
            <a:pPr marL="309880" marR="299085" indent="-4445" algn="ctr">
              <a:lnSpc>
                <a:spcPct val="100000"/>
              </a:lnSpc>
            </a:pPr>
            <a:r>
              <a:rPr spc="-10" dirty="0"/>
              <a:t>Контракт </a:t>
            </a:r>
            <a:r>
              <a:rPr spc="-5" dirty="0"/>
              <a:t>гласил</a:t>
            </a:r>
            <a:r>
              <a:rPr spc="15" dirty="0"/>
              <a:t> </a:t>
            </a:r>
            <a:r>
              <a:rPr dirty="0"/>
              <a:t>о</a:t>
            </a:r>
            <a:r>
              <a:rPr spc="-10" dirty="0"/>
              <a:t> </a:t>
            </a:r>
            <a:r>
              <a:rPr spc="-5" dirty="0"/>
              <a:t>том,</a:t>
            </a:r>
            <a:r>
              <a:rPr spc="-10" dirty="0"/>
              <a:t> </a:t>
            </a:r>
            <a:r>
              <a:rPr spc="-5" dirty="0"/>
              <a:t>что</a:t>
            </a:r>
            <a:r>
              <a:rPr dirty="0"/>
              <a:t> если </a:t>
            </a:r>
            <a:r>
              <a:rPr spc="5" dirty="0"/>
              <a:t> </a:t>
            </a:r>
            <a:r>
              <a:rPr spc="-5" dirty="0"/>
              <a:t>Достоевский</a:t>
            </a:r>
            <a:r>
              <a:rPr spc="-25" dirty="0"/>
              <a:t> </a:t>
            </a:r>
            <a:r>
              <a:rPr dirty="0"/>
              <a:t>не</a:t>
            </a:r>
            <a:r>
              <a:rPr spc="-5" dirty="0"/>
              <a:t> напишет</a:t>
            </a:r>
            <a:r>
              <a:rPr spc="20" dirty="0"/>
              <a:t> </a:t>
            </a:r>
            <a:r>
              <a:rPr dirty="0"/>
              <a:t>в</a:t>
            </a:r>
            <a:r>
              <a:rPr spc="-5" dirty="0"/>
              <a:t> срок</a:t>
            </a:r>
            <a:r>
              <a:rPr dirty="0"/>
              <a:t> </a:t>
            </a:r>
            <a:r>
              <a:rPr spc="-5" dirty="0"/>
              <a:t>новый </a:t>
            </a:r>
            <a:r>
              <a:rPr dirty="0"/>
              <a:t> </a:t>
            </a:r>
            <a:r>
              <a:rPr spc="-5" dirty="0"/>
              <a:t>роман,</a:t>
            </a:r>
            <a:r>
              <a:rPr spc="-10" dirty="0"/>
              <a:t> </a:t>
            </a:r>
            <a:r>
              <a:rPr dirty="0"/>
              <a:t>то</a:t>
            </a:r>
            <a:r>
              <a:rPr spc="-10" dirty="0"/>
              <a:t> </a:t>
            </a:r>
            <a:r>
              <a:rPr spc="-5" dirty="0"/>
              <a:t>Стелловский</a:t>
            </a:r>
            <a:r>
              <a:rPr spc="-10" dirty="0"/>
              <a:t> </a:t>
            </a:r>
            <a:r>
              <a:rPr spc="-5" dirty="0"/>
              <a:t>получает</a:t>
            </a:r>
            <a:r>
              <a:rPr spc="10" dirty="0"/>
              <a:t> </a:t>
            </a:r>
            <a:r>
              <a:rPr spc="-5" dirty="0"/>
              <a:t>право</a:t>
            </a:r>
          </a:p>
          <a:p>
            <a:pPr marL="12700" marR="5080" indent="635"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издавать даром </a:t>
            </a:r>
            <a:r>
              <a:rPr dirty="0"/>
              <a:t>в </a:t>
            </a:r>
            <a:r>
              <a:rPr spc="-5" dirty="0"/>
              <a:t>течение </a:t>
            </a:r>
            <a:r>
              <a:rPr dirty="0"/>
              <a:t>9 лет все </a:t>
            </a:r>
            <a:r>
              <a:rPr spc="-5" dirty="0"/>
              <a:t>будущие </a:t>
            </a:r>
            <a:r>
              <a:rPr spc="-395" dirty="0"/>
              <a:t> </a:t>
            </a:r>
            <a:r>
              <a:rPr spc="-5" dirty="0"/>
              <a:t>произведения</a:t>
            </a:r>
            <a:r>
              <a:rPr dirty="0"/>
              <a:t> </a:t>
            </a:r>
            <a:r>
              <a:rPr spc="-10" dirty="0"/>
              <a:t>Достоевского.</a:t>
            </a:r>
            <a:r>
              <a:rPr spc="-5" dirty="0"/>
              <a:t> </a:t>
            </a:r>
            <a:r>
              <a:rPr dirty="0"/>
              <a:t>Этот</a:t>
            </a:r>
            <a:r>
              <a:rPr spc="5" dirty="0"/>
              <a:t> </a:t>
            </a:r>
            <a:r>
              <a:rPr spc="-10" dirty="0"/>
              <a:t>контракт </a:t>
            </a:r>
            <a:r>
              <a:rPr spc="-395" dirty="0"/>
              <a:t> </a:t>
            </a:r>
            <a:r>
              <a:rPr spc="-5" dirty="0"/>
              <a:t>был </a:t>
            </a:r>
            <a:r>
              <a:rPr spc="-10" dirty="0"/>
              <a:t>скорее</a:t>
            </a:r>
            <a:r>
              <a:rPr spc="-5" dirty="0"/>
              <a:t> </a:t>
            </a:r>
            <a:r>
              <a:rPr spc="-20" dirty="0"/>
              <a:t>похож</a:t>
            </a:r>
            <a:r>
              <a:rPr spc="-5" dirty="0"/>
              <a:t> </a:t>
            </a:r>
            <a:r>
              <a:rPr dirty="0"/>
              <a:t>на </a:t>
            </a:r>
            <a:r>
              <a:rPr spc="-15" dirty="0"/>
              <a:t>кабалу,</a:t>
            </a:r>
            <a:r>
              <a:rPr spc="-5" dirty="0"/>
              <a:t> </a:t>
            </a:r>
            <a:r>
              <a:rPr dirty="0"/>
              <a:t>но</a:t>
            </a:r>
            <a:r>
              <a:rPr spc="10" dirty="0"/>
              <a:t> </a:t>
            </a:r>
            <a:r>
              <a:rPr dirty="0"/>
              <a:t>в</a:t>
            </a:r>
            <a:r>
              <a:rPr spc="-5" dirty="0"/>
              <a:t> момент</a:t>
            </a:r>
            <a:r>
              <a:rPr spc="5" dirty="0"/>
              <a:t> </a:t>
            </a:r>
            <a:r>
              <a:rPr spc="-5" dirty="0"/>
              <a:t>его </a:t>
            </a:r>
            <a:r>
              <a:rPr dirty="0"/>
              <a:t> </a:t>
            </a:r>
            <a:r>
              <a:rPr spc="-5" dirty="0"/>
              <a:t>подписания</a:t>
            </a:r>
            <a:r>
              <a:rPr spc="-10" dirty="0"/>
              <a:t> </a:t>
            </a:r>
            <a:r>
              <a:rPr spc="-5" dirty="0"/>
              <a:t>писатель остро нуждался</a:t>
            </a:r>
            <a:r>
              <a:rPr dirty="0"/>
              <a:t> в </a:t>
            </a:r>
            <a:r>
              <a:rPr spc="5" dirty="0"/>
              <a:t> </a:t>
            </a:r>
            <a:r>
              <a:rPr spc="-5" dirty="0"/>
              <a:t>деньгах,</a:t>
            </a:r>
            <a:r>
              <a:rPr spc="-10" dirty="0"/>
              <a:t> </a:t>
            </a:r>
            <a:r>
              <a:rPr spc="-5" dirty="0"/>
              <a:t>поэтому</a:t>
            </a:r>
            <a:r>
              <a:rPr spc="5" dirty="0"/>
              <a:t> </a:t>
            </a:r>
            <a:r>
              <a:rPr spc="-10" dirty="0"/>
              <a:t>пошёл</a:t>
            </a:r>
            <a:r>
              <a:rPr spc="5" dirty="0"/>
              <a:t> </a:t>
            </a:r>
            <a:r>
              <a:rPr dirty="0"/>
              <a:t>на этот</a:t>
            </a:r>
            <a:r>
              <a:rPr spc="-10" dirty="0"/>
              <a:t> </a:t>
            </a:r>
            <a:r>
              <a:rPr dirty="0"/>
              <a:t>риск.</a:t>
            </a:r>
          </a:p>
        </p:txBody>
      </p:sp>
      <p:sp>
        <p:nvSpPr>
          <p:cNvPr id="6" name="object 6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6304584"/>
            <a:ext cx="89846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Преступление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наказание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Федор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Санкт-Петербург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Азбука</a:t>
            </a:r>
            <a:r>
              <a:rPr sz="1600" b="1" spc="-5" dirty="0">
                <a:latin typeface="Times New Roman"/>
                <a:cs typeface="Times New Roman"/>
              </a:rPr>
              <a:t> :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Азбука-Аттикус,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2017.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606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40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(Мировая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классика)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42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14800" cy="60896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400" y="762000"/>
            <a:ext cx="4572000" cy="45243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88002" y="780034"/>
            <a:ext cx="408114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955" marR="13970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Автор дал обещание издателю, что </a:t>
            </a:r>
            <a:r>
              <a:rPr spc="-395" dirty="0"/>
              <a:t> </a:t>
            </a:r>
            <a:r>
              <a:rPr spc="-5" dirty="0"/>
              <a:t>выполнит</a:t>
            </a:r>
            <a:r>
              <a:rPr spc="-10" dirty="0"/>
              <a:t> </a:t>
            </a:r>
            <a:r>
              <a:rPr dirty="0"/>
              <a:t>все работы к</a:t>
            </a:r>
            <a:r>
              <a:rPr spc="-5" dirty="0"/>
              <a:t> </a:t>
            </a:r>
            <a:r>
              <a:rPr dirty="0"/>
              <a:t>1 ноябрю</a:t>
            </a:r>
          </a:p>
          <a:p>
            <a:pPr marL="12700" marR="5080" algn="ctr">
              <a:lnSpc>
                <a:spcPct val="100000"/>
              </a:lnSpc>
            </a:pPr>
            <a:r>
              <a:rPr dirty="0"/>
              <a:t>1866 </a:t>
            </a:r>
            <a:r>
              <a:rPr spc="-5" dirty="0"/>
              <a:t>года.</a:t>
            </a:r>
            <a:r>
              <a:rPr dirty="0"/>
              <a:t> </a:t>
            </a:r>
            <a:r>
              <a:rPr spc="-5" dirty="0"/>
              <a:t>Получив аванс, Достоевский </a:t>
            </a:r>
            <a:r>
              <a:rPr spc="-395" dirty="0"/>
              <a:t> </a:t>
            </a:r>
            <a:r>
              <a:rPr dirty="0"/>
              <a:t>расплатился со всеми </a:t>
            </a:r>
            <a:r>
              <a:rPr spc="-5" dirty="0"/>
              <a:t>долгами </a:t>
            </a:r>
            <a:r>
              <a:rPr dirty="0"/>
              <a:t>и </a:t>
            </a:r>
            <a:r>
              <a:rPr spc="5" dirty="0"/>
              <a:t> </a:t>
            </a:r>
            <a:r>
              <a:rPr spc="-5" dirty="0"/>
              <a:t>отправился</a:t>
            </a:r>
            <a:r>
              <a:rPr spc="-15" dirty="0"/>
              <a:t> </a:t>
            </a:r>
            <a:r>
              <a:rPr dirty="0"/>
              <a:t>за</a:t>
            </a:r>
            <a:r>
              <a:rPr spc="-5" dirty="0"/>
              <a:t> </a:t>
            </a:r>
            <a:r>
              <a:rPr spc="-10" dirty="0"/>
              <a:t>границу</a:t>
            </a:r>
            <a:r>
              <a:rPr spc="20" dirty="0"/>
              <a:t> </a:t>
            </a:r>
            <a:r>
              <a:rPr dirty="0"/>
              <a:t>в</a:t>
            </a:r>
            <a:r>
              <a:rPr spc="10" dirty="0"/>
              <a:t> </a:t>
            </a:r>
            <a:r>
              <a:rPr dirty="0"/>
              <a:t>Висбаден.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38650" y="2151710"/>
            <a:ext cx="4381500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Calibri"/>
                <a:cs typeface="Calibri"/>
              </a:rPr>
              <a:t>Однако </a:t>
            </a:r>
            <a:r>
              <a:rPr sz="1800" b="1" i="1" dirty="0">
                <a:latin typeface="Calibri"/>
                <a:cs typeface="Calibri"/>
              </a:rPr>
              <a:t>во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время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написания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романа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автор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стал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понимать,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что </a:t>
            </a:r>
            <a:r>
              <a:rPr sz="1800" b="1" i="1" dirty="0">
                <a:latin typeface="Calibri"/>
                <a:cs typeface="Calibri"/>
              </a:rPr>
              <a:t>не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состоянии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ограничиться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переживаниями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одного</a:t>
            </a:r>
            <a:endParaRPr sz="1800">
              <a:latin typeface="Calibri"/>
              <a:cs typeface="Calibri"/>
            </a:endParaRPr>
          </a:p>
          <a:p>
            <a:pPr marL="344805" marR="338455" indent="2540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Раскольникова </a:t>
            </a:r>
            <a:r>
              <a:rPr sz="1800" b="1" i="1" dirty="0">
                <a:latin typeface="Calibri"/>
                <a:cs typeface="Calibri"/>
              </a:rPr>
              <a:t>– </a:t>
            </a:r>
            <a:r>
              <a:rPr sz="1800" b="1" i="1" spc="-10" dirty="0">
                <a:latin typeface="Calibri"/>
                <a:cs typeface="Calibri"/>
              </a:rPr>
              <a:t>сюжет </a:t>
            </a:r>
            <a:r>
              <a:rPr sz="1800" b="1" i="1" spc="-5" dirty="0">
                <a:latin typeface="Calibri"/>
                <a:cs typeface="Calibri"/>
              </a:rPr>
              <a:t>требовал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большей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глубины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наполненности.</a:t>
            </a:r>
            <a:endParaRPr sz="1800">
              <a:latin typeface="Calibri"/>
              <a:cs typeface="Calibri"/>
            </a:endParaRPr>
          </a:p>
          <a:p>
            <a:pPr marL="152400" marR="142240" indent="24130" algn="just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Отнесшись </a:t>
            </a:r>
            <a:r>
              <a:rPr sz="1800" b="1" i="1" dirty="0">
                <a:latin typeface="Calibri"/>
                <a:cs typeface="Calibri"/>
              </a:rPr>
              <a:t>с </a:t>
            </a:r>
            <a:r>
              <a:rPr sz="1800" b="1" i="1" spc="-5" dirty="0">
                <a:latin typeface="Calibri"/>
                <a:cs typeface="Calibri"/>
              </a:rPr>
              <a:t>большой долей критики </a:t>
            </a:r>
            <a:r>
              <a:rPr sz="1800" b="1" i="1" dirty="0">
                <a:latin typeface="Calibri"/>
                <a:cs typeface="Calibri"/>
              </a:rPr>
              <a:t>к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написанному </a:t>
            </a:r>
            <a:r>
              <a:rPr sz="1800" b="1" i="1" spc="-10" dirty="0">
                <a:latin typeface="Calibri"/>
                <a:cs typeface="Calibri"/>
              </a:rPr>
              <a:t>материалу, </a:t>
            </a:r>
            <a:r>
              <a:rPr sz="1800" b="1" i="1" spc="-5" dirty="0">
                <a:latin typeface="Calibri"/>
                <a:cs typeface="Calibri"/>
              </a:rPr>
              <a:t>Достоевский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сжег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практически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завершённый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роман.</a:t>
            </a:r>
            <a:endParaRPr sz="1800">
              <a:latin typeface="Calibri"/>
              <a:cs typeface="Calibri"/>
            </a:endParaRPr>
          </a:p>
          <a:p>
            <a:pPr marL="368935" marR="363220" indent="1270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Вспомнив о своих </a:t>
            </a:r>
            <a:r>
              <a:rPr sz="1800" b="1" i="1" spc="-5" dirty="0">
                <a:latin typeface="Calibri"/>
                <a:cs typeface="Calibri"/>
              </a:rPr>
              <a:t>обязательствах,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писатель </a:t>
            </a:r>
            <a:r>
              <a:rPr sz="1800" b="1" i="1" spc="-5" dirty="0">
                <a:latin typeface="Calibri"/>
                <a:cs typeface="Calibri"/>
              </a:rPr>
              <a:t>нанял профессиональную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стенографистку.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027737"/>
            <a:ext cx="9144000" cy="830580"/>
          </a:xfrm>
          <a:custGeom>
            <a:avLst/>
            <a:gdLst/>
            <a:ahLst/>
            <a:cxnLst/>
            <a:rect l="l" t="t" r="r" b="b"/>
            <a:pathLst>
              <a:path w="9144000" h="830579">
                <a:moveTo>
                  <a:pt x="9144000" y="0"/>
                </a:moveTo>
                <a:lnTo>
                  <a:pt x="0" y="0"/>
                </a:lnTo>
                <a:lnTo>
                  <a:pt x="0" y="830262"/>
                </a:lnTo>
                <a:lnTo>
                  <a:pt x="9144000" y="830262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6059525"/>
            <a:ext cx="898588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dirty="0">
                <a:latin typeface="Times New Roman"/>
                <a:cs typeface="Times New Roman"/>
              </a:rPr>
              <a:t> Ф.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Преступление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наказание</a:t>
            </a:r>
            <a:r>
              <a:rPr sz="1600" b="1" spc="-5" dirty="0">
                <a:latin typeface="Times New Roman"/>
                <a:cs typeface="Times New Roman"/>
              </a:rPr>
              <a:t> 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шести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-5" dirty="0">
                <a:latin typeface="Times New Roman"/>
                <a:cs typeface="Times New Roman"/>
              </a:rPr>
              <a:t> с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эпилогом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Федор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Вече,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2016.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573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(100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великих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романов).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39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3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200" y="533400"/>
            <a:ext cx="3505200" cy="4800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10200" y="533400"/>
            <a:ext cx="3505200" cy="48006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4460" algn="just">
              <a:lnSpc>
                <a:spcPct val="100000"/>
              </a:lnSpc>
              <a:spcBef>
                <a:spcPts val="240"/>
              </a:spcBef>
            </a:pPr>
            <a:r>
              <a:rPr sz="1800" b="1" i="1" spc="-10" dirty="0">
                <a:latin typeface="Calibri"/>
                <a:cs typeface="Calibri"/>
              </a:rPr>
              <a:t>Лихорадочная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работа началась</a:t>
            </a:r>
            <a:endParaRPr sz="1800">
              <a:latin typeface="Calibri"/>
              <a:cs typeface="Calibri"/>
            </a:endParaRPr>
          </a:p>
          <a:p>
            <a:pPr marL="457200" marR="438784" indent="-6350" algn="just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заново. Помогала ему </a:t>
            </a:r>
            <a:r>
              <a:rPr sz="1800" b="1" i="1" dirty="0">
                <a:latin typeface="Calibri"/>
                <a:cs typeface="Calibri"/>
              </a:rPr>
              <a:t>20-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летняя </a:t>
            </a:r>
            <a:r>
              <a:rPr sz="1800" b="1" i="1" spc="-5" dirty="0">
                <a:latin typeface="Calibri"/>
                <a:cs typeface="Calibri"/>
              </a:rPr>
              <a:t>стенографистка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Анна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Сниткина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–</a:t>
            </a:r>
            <a:r>
              <a:rPr sz="1800" b="1" i="1" spc="-5" dirty="0">
                <a:latin typeface="Calibri"/>
                <a:cs typeface="Calibri"/>
              </a:rPr>
              <a:t> лучшая</a:t>
            </a:r>
            <a:endParaRPr sz="1800">
              <a:latin typeface="Calibri"/>
              <a:cs typeface="Calibri"/>
            </a:endParaRPr>
          </a:p>
          <a:p>
            <a:pPr marL="160020" marR="154305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ученица </a:t>
            </a:r>
            <a:r>
              <a:rPr sz="1800" b="1" i="1" spc="-5" dirty="0">
                <a:latin typeface="Calibri"/>
                <a:cs typeface="Calibri"/>
              </a:rPr>
              <a:t>Петербургской </a:t>
            </a:r>
            <a:r>
              <a:rPr sz="1800" b="1" i="1" spc="-15" dirty="0">
                <a:latin typeface="Calibri"/>
                <a:cs typeface="Calibri"/>
              </a:rPr>
              <a:t>школы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скорописи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поклонница.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Чтобы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удовлетворить</a:t>
            </a:r>
            <a:endParaRPr sz="1800">
              <a:latin typeface="Calibri"/>
              <a:cs typeface="Calibri"/>
            </a:endParaRPr>
          </a:p>
          <a:p>
            <a:pPr marL="162560" marR="15557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требования </a:t>
            </a:r>
            <a:r>
              <a:rPr sz="1800" b="1" i="1" spc="-10" dirty="0">
                <a:latin typeface="Calibri"/>
                <a:cs typeface="Calibri"/>
              </a:rPr>
              <a:t>заказчика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избежать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творческой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кабалы,</a:t>
            </a:r>
            <a:endParaRPr sz="1800">
              <a:latin typeface="Calibri"/>
              <a:cs typeface="Calibri"/>
            </a:endParaRPr>
          </a:p>
          <a:p>
            <a:pPr marL="290830" marR="234950" algn="ctr">
              <a:lnSpc>
                <a:spcPct val="100000"/>
              </a:lnSpc>
            </a:pPr>
            <a:r>
              <a:rPr sz="1800" b="1" i="1" spc="-30" dirty="0">
                <a:latin typeface="Calibri"/>
                <a:cs typeface="Calibri"/>
              </a:rPr>
              <a:t>Ф. </a:t>
            </a:r>
            <a:r>
              <a:rPr sz="1800" b="1" i="1" spc="-5" dirty="0">
                <a:latin typeface="Calibri"/>
                <a:cs typeface="Calibri"/>
              </a:rPr>
              <a:t>М. Достоевский прерывал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работу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 26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дней.</a:t>
            </a:r>
            <a:r>
              <a:rPr sz="1800" b="1" i="1" dirty="0">
                <a:latin typeface="Calibri"/>
                <a:cs typeface="Calibri"/>
              </a:rPr>
              <a:t> За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это</a:t>
            </a:r>
            <a:endParaRPr sz="1800">
              <a:latin typeface="Calibri"/>
              <a:cs typeface="Calibri"/>
            </a:endParaRPr>
          </a:p>
          <a:p>
            <a:pPr marL="272415" marR="262255" indent="-317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время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он</a:t>
            </a:r>
            <a:r>
              <a:rPr sz="1800" b="1" i="1" dirty="0">
                <a:latin typeface="Calibri"/>
                <a:cs typeface="Calibri"/>
              </a:rPr>
              <a:t> создал</a:t>
            </a:r>
            <a:r>
              <a:rPr sz="1800" b="1" i="1" spc="-5" dirty="0">
                <a:latin typeface="Calibri"/>
                <a:cs typeface="Calibri"/>
              </a:rPr>
              <a:t> новое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произведение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под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названием</a:t>
            </a:r>
            <a:endParaRPr sz="1800">
              <a:latin typeface="Calibri"/>
              <a:cs typeface="Calibri"/>
            </a:endParaRPr>
          </a:p>
          <a:p>
            <a:pPr marL="141605" marR="133350" indent="528320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«Игрок»,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отдав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dirty="0">
                <a:latin typeface="Calibri"/>
                <a:cs typeface="Calibri"/>
              </a:rPr>
              <a:t> 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издательство, он возвратился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к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созданию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«Преступления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1134745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наказания».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386451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5780087"/>
              <a:ext cx="9144000" cy="1078230"/>
            </a:xfrm>
            <a:custGeom>
              <a:avLst/>
              <a:gdLst/>
              <a:ahLst/>
              <a:cxnLst/>
              <a:rect l="l" t="t" r="r" b="b"/>
              <a:pathLst>
                <a:path w="9144000" h="1078229">
                  <a:moveTo>
                    <a:pt x="9144000" y="0"/>
                  </a:moveTo>
                  <a:lnTo>
                    <a:pt x="0" y="0"/>
                  </a:lnTo>
                  <a:lnTo>
                    <a:pt x="0" y="1077912"/>
                  </a:lnTo>
                  <a:lnTo>
                    <a:pt x="9144000" y="107791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739" y="5808065"/>
            <a:ext cx="898652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Собрание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сочинений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[в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12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томах]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Правда,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1982.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Текст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  <a:p>
            <a:pPr marL="12700" marR="7620" indent="106680">
              <a:lnSpc>
                <a:spcPct val="100000"/>
              </a:lnSpc>
            </a:pPr>
            <a:r>
              <a:rPr sz="1600" b="1" spc="-80" dirty="0">
                <a:latin typeface="Times New Roman"/>
                <a:cs typeface="Times New Roman"/>
              </a:rPr>
              <a:t>Т.</a:t>
            </a:r>
            <a:r>
              <a:rPr sz="1600" b="1" spc="1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3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Записки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из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мертвого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дома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Игрок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Роман.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Из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записок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молодого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человека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автор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примечания И.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Якубович.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1982.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463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91000" cy="63293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600" y="838072"/>
            <a:ext cx="4495800" cy="36941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19600" y="838072"/>
            <a:ext cx="4495800" cy="369442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1454" marR="203835" indent="1270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«Психологический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отчёт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одного </a:t>
            </a:r>
            <a:r>
              <a:rPr sz="1800" b="1" i="1" spc="-5" dirty="0">
                <a:latin typeface="Calibri"/>
                <a:cs typeface="Calibri"/>
              </a:rPr>
              <a:t> преступления» </a:t>
            </a:r>
            <a:r>
              <a:rPr sz="1800" b="1" i="1" dirty="0">
                <a:latin typeface="Calibri"/>
                <a:cs typeface="Calibri"/>
              </a:rPr>
              <a:t>стал </a:t>
            </a:r>
            <a:r>
              <a:rPr sz="1800" b="1" i="1" spc="-5" dirty="0">
                <a:latin typeface="Calibri"/>
                <a:cs typeface="Calibri"/>
              </a:rPr>
              <a:t>сюжетной </a:t>
            </a:r>
            <a:r>
              <a:rPr sz="1800" b="1" i="1" spc="-10" dirty="0">
                <a:latin typeface="Calibri"/>
                <a:cs typeface="Calibri"/>
              </a:rPr>
              <a:t>канвой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романа, главную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мысль </a:t>
            </a:r>
            <a:r>
              <a:rPr sz="1800" b="1" i="1" spc="-10" dirty="0">
                <a:latin typeface="Calibri"/>
                <a:cs typeface="Calibri"/>
              </a:rPr>
              <a:t>которого </a:t>
            </a:r>
            <a:r>
              <a:rPr sz="1800" b="1" i="1" spc="-5" dirty="0">
                <a:latin typeface="Calibri"/>
                <a:cs typeface="Calibri"/>
              </a:rPr>
              <a:t> Достоевский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контурно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очертил</a:t>
            </a:r>
            <a:r>
              <a:rPr sz="1800" b="1" i="1" dirty="0">
                <a:latin typeface="Calibri"/>
                <a:cs typeface="Calibri"/>
              </a:rPr>
              <a:t> так:</a:t>
            </a:r>
            <a:endParaRPr sz="1800">
              <a:latin typeface="Calibri"/>
              <a:cs typeface="Calibri"/>
            </a:endParaRPr>
          </a:p>
          <a:p>
            <a:pPr marL="391160" marR="374015" indent="-10795" algn="just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«Неразрешимые вопросы восстают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перед убийцею, неподозреваемые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неожиданные чувства мучают его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сердце.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Божия правда, </a:t>
            </a:r>
            <a:r>
              <a:rPr sz="1800" b="1" i="1" dirty="0">
                <a:latin typeface="Calibri"/>
                <a:cs typeface="Calibri"/>
              </a:rPr>
              <a:t>земной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закон</a:t>
            </a:r>
            <a:endParaRPr sz="1800">
              <a:latin typeface="Calibri"/>
              <a:cs typeface="Calibri"/>
            </a:endParaRPr>
          </a:p>
          <a:p>
            <a:pPr marL="295275" marR="289560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берёт своё, и </a:t>
            </a:r>
            <a:r>
              <a:rPr sz="1800" b="1" i="1" spc="-5" dirty="0">
                <a:latin typeface="Calibri"/>
                <a:cs typeface="Calibri"/>
              </a:rPr>
              <a:t>он </a:t>
            </a:r>
            <a:r>
              <a:rPr sz="1800" b="1" i="1" dirty="0">
                <a:latin typeface="Calibri"/>
                <a:cs typeface="Calibri"/>
              </a:rPr>
              <a:t>— </a:t>
            </a:r>
            <a:r>
              <a:rPr sz="1800" b="1" i="1" spc="-10" dirty="0">
                <a:latin typeface="Calibri"/>
                <a:cs typeface="Calibri"/>
              </a:rPr>
              <a:t>кончает </a:t>
            </a:r>
            <a:r>
              <a:rPr sz="1800" b="1" i="1" spc="-5" dirty="0">
                <a:latin typeface="Calibri"/>
                <a:cs typeface="Calibri"/>
              </a:rPr>
              <a:t>тем, что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принужден </a:t>
            </a:r>
            <a:r>
              <a:rPr sz="1800" b="1" i="1" dirty="0">
                <a:latin typeface="Calibri"/>
                <a:cs typeface="Calibri"/>
              </a:rPr>
              <a:t>сам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себя </a:t>
            </a:r>
            <a:r>
              <a:rPr sz="1800" b="1" i="1" spc="-5" dirty="0">
                <a:latin typeface="Calibri"/>
                <a:cs typeface="Calibri"/>
              </a:rPr>
              <a:t>донести.</a:t>
            </a:r>
            <a:endParaRPr sz="1800">
              <a:latin typeface="Calibri"/>
              <a:cs typeface="Calibri"/>
            </a:endParaRPr>
          </a:p>
          <a:p>
            <a:pPr marL="310515" marR="30353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Принужден,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чтобы </a:t>
            </a:r>
            <a:r>
              <a:rPr sz="1800" b="1" i="1" spc="-15" dirty="0">
                <a:latin typeface="Calibri"/>
                <a:cs typeface="Calibri"/>
              </a:rPr>
              <a:t>хотя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погибнуть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каторге,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примкнуть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опять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к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людям…».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304584"/>
            <a:ext cx="898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dirty="0">
                <a:latin typeface="Times New Roman"/>
                <a:cs typeface="Times New Roman"/>
              </a:rPr>
              <a:t> М.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Преступление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наказание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шести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эпилогом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3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Славянка,</a:t>
            </a:r>
            <a:r>
              <a:rPr sz="1600" b="1" dirty="0">
                <a:latin typeface="Times New Roman"/>
                <a:cs typeface="Times New Roman"/>
              </a:rPr>
              <a:t> 1993.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333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91000" cy="62722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990472"/>
            <a:ext cx="4191000" cy="39704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2000" y="990472"/>
            <a:ext cx="4191000" cy="397065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10845" marR="401320" indent="-3810" algn="ctr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1867—1868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годах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Достоевский 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работал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над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романом </a:t>
            </a:r>
            <a:r>
              <a:rPr sz="1800" b="1" i="1" dirty="0">
                <a:latin typeface="Calibri"/>
                <a:cs typeface="Calibri"/>
              </a:rPr>
              <a:t>«Идиот».</a:t>
            </a:r>
            <a:endParaRPr sz="1800">
              <a:latin typeface="Calibri"/>
              <a:cs typeface="Calibri"/>
            </a:endParaRPr>
          </a:p>
          <a:p>
            <a:pPr marL="113664" marR="106045" indent="-63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«Идея романа, — </a:t>
            </a:r>
            <a:r>
              <a:rPr sz="1800" b="1" i="1" spc="-5" dirty="0">
                <a:latin typeface="Calibri"/>
                <a:cs typeface="Calibri"/>
              </a:rPr>
              <a:t>указывал </a:t>
            </a:r>
            <a:r>
              <a:rPr sz="1800" b="1" i="1" dirty="0">
                <a:latin typeface="Calibri"/>
                <a:cs typeface="Calibri"/>
              </a:rPr>
              <a:t>автор, —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моя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старинная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любимая,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 </a:t>
            </a:r>
            <a:r>
              <a:rPr sz="1800" b="1" i="1" spc="-5" dirty="0">
                <a:latin typeface="Calibri"/>
                <a:cs typeface="Calibri"/>
              </a:rPr>
              <a:t>до</a:t>
            </a:r>
            <a:r>
              <a:rPr sz="1800" b="1" i="1" dirty="0">
                <a:latin typeface="Calibri"/>
                <a:cs typeface="Calibri"/>
              </a:rPr>
              <a:t> того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трудная, что </a:t>
            </a:r>
            <a:r>
              <a:rPr sz="1800" b="1" i="1" dirty="0">
                <a:latin typeface="Calibri"/>
                <a:cs typeface="Calibri"/>
              </a:rPr>
              <a:t>я </a:t>
            </a:r>
            <a:r>
              <a:rPr sz="1800" b="1" i="1" spc="-5" dirty="0">
                <a:latin typeface="Calibri"/>
                <a:cs typeface="Calibri"/>
              </a:rPr>
              <a:t>долго </a:t>
            </a:r>
            <a:r>
              <a:rPr sz="1800" b="1" i="1" dirty="0">
                <a:latin typeface="Calibri"/>
                <a:cs typeface="Calibri"/>
              </a:rPr>
              <a:t>не </a:t>
            </a:r>
            <a:r>
              <a:rPr sz="1800" b="1" i="1" spc="-5" dirty="0">
                <a:latin typeface="Calibri"/>
                <a:cs typeface="Calibri"/>
              </a:rPr>
              <a:t>смел браться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за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нее.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30" dirty="0">
                <a:latin typeface="Calibri"/>
                <a:cs typeface="Calibri"/>
              </a:rPr>
              <a:t>Главная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мысль </a:t>
            </a:r>
            <a:r>
              <a:rPr sz="1800" b="1" i="1" dirty="0">
                <a:latin typeface="Calibri"/>
                <a:cs typeface="Calibri"/>
              </a:rPr>
              <a:t>романа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изобразить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положительно</a:t>
            </a:r>
            <a:endParaRPr sz="1800">
              <a:latin typeface="Calibri"/>
              <a:cs typeface="Calibri"/>
            </a:endParaRPr>
          </a:p>
          <a:p>
            <a:pPr marL="185420" marR="17653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прекрасного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человека.</a:t>
            </a:r>
            <a:r>
              <a:rPr sz="1800" b="1" i="1" spc="-20" dirty="0">
                <a:latin typeface="Calibri"/>
                <a:cs typeface="Calibri"/>
              </a:rPr>
              <a:t> Труднее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этого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нет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ничего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 свете,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</a:t>
            </a:r>
            <a:r>
              <a:rPr sz="1800" b="1" i="1" spc="-5" dirty="0">
                <a:latin typeface="Calibri"/>
                <a:cs typeface="Calibri"/>
              </a:rPr>
              <a:t> особенно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теперь…».</a:t>
            </a:r>
            <a:endParaRPr sz="1800">
              <a:latin typeface="Calibri"/>
              <a:cs typeface="Calibri"/>
            </a:endParaRPr>
          </a:p>
          <a:p>
            <a:pPr marL="158115" marR="15176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«Идиот» </a:t>
            </a:r>
            <a:r>
              <a:rPr sz="1800" b="1" i="1" spc="-5" dirty="0">
                <a:latin typeface="Calibri"/>
                <a:cs typeface="Calibri"/>
              </a:rPr>
              <a:t>относится </a:t>
            </a:r>
            <a:r>
              <a:rPr sz="1800" b="1" i="1" dirty="0">
                <a:latin typeface="Calibri"/>
                <a:cs typeface="Calibri"/>
              </a:rPr>
              <a:t>к </a:t>
            </a:r>
            <a:r>
              <a:rPr sz="1800" b="1" i="1" spc="-10" dirty="0">
                <a:latin typeface="Calibri"/>
                <a:cs typeface="Calibri"/>
              </a:rPr>
              <a:t>философскому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роману,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нём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разрабатывается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огромное богатство </a:t>
            </a:r>
            <a:r>
              <a:rPr sz="1800" b="1" i="1" dirty="0">
                <a:latin typeface="Calibri"/>
                <a:cs typeface="Calibri"/>
              </a:rPr>
              <a:t>тем, </a:t>
            </a:r>
            <a:r>
              <a:rPr sz="1800" b="1" i="1" spc="-5" dirty="0">
                <a:latin typeface="Calibri"/>
                <a:cs typeface="Calibri"/>
              </a:rPr>
              <a:t>важной из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которых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является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религия.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33993" y="6304584"/>
            <a:ext cx="7302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639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с.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6304584"/>
            <a:ext cx="81248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Идиот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Роман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Правда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,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1981.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209800"/>
            <a:ext cx="9144000" cy="2971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0977" y="2607691"/>
            <a:ext cx="891667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latin typeface="Calibri"/>
                <a:cs typeface="Calibri"/>
              </a:rPr>
              <a:t>Федор </a:t>
            </a:r>
            <a:r>
              <a:rPr sz="2000" b="1" i="1" spc="-5" dirty="0">
                <a:latin typeface="Calibri"/>
                <a:cs typeface="Calibri"/>
              </a:rPr>
              <a:t>Михайлович Достоевский </a:t>
            </a:r>
            <a:r>
              <a:rPr sz="2000" b="1" i="1" dirty="0">
                <a:latin typeface="Calibri"/>
                <a:cs typeface="Calibri"/>
              </a:rPr>
              <a:t>- </a:t>
            </a:r>
            <a:r>
              <a:rPr sz="2000" b="1" i="1" spc="-5" dirty="0">
                <a:latin typeface="Calibri"/>
                <a:cs typeface="Calibri"/>
              </a:rPr>
              <a:t>один из величайших русских </a:t>
            </a:r>
            <a:r>
              <a:rPr sz="2000" b="1" i="1" spc="-10" dirty="0">
                <a:latin typeface="Calibri"/>
                <a:cs typeface="Calibri"/>
              </a:rPr>
              <a:t>писателей </a:t>
            </a:r>
            <a:r>
              <a:rPr sz="2000" b="1" i="1" dirty="0">
                <a:latin typeface="Calibri"/>
                <a:cs typeface="Calibri"/>
              </a:rPr>
              <a:t>XIX 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века.</a:t>
            </a:r>
            <a:r>
              <a:rPr sz="2000" b="1" i="1" spc="-2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Его</a:t>
            </a:r>
            <a:r>
              <a:rPr sz="2000" b="1" i="1" dirty="0">
                <a:latin typeface="Calibri"/>
                <a:cs typeface="Calibri"/>
              </a:rPr>
              <a:t> творчество</a:t>
            </a:r>
            <a:r>
              <a:rPr sz="2000" b="1" i="1" spc="-25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оказало</a:t>
            </a:r>
            <a:r>
              <a:rPr sz="2000" b="1" i="1" spc="-3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огромное</a:t>
            </a:r>
            <a:r>
              <a:rPr sz="2000" b="1" i="1" spc="-3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влияние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на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всю</a:t>
            </a:r>
            <a:r>
              <a:rPr sz="2000" b="1" i="1" spc="-1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русскую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b="1" i="1" spc="-15" dirty="0">
                <a:latin typeface="Calibri"/>
                <a:cs typeface="Calibri"/>
              </a:rPr>
              <a:t>культуру.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Его </a:t>
            </a:r>
            <a:r>
              <a:rPr sz="2000" b="1" i="1" spc="-434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считают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одним</a:t>
            </a:r>
            <a:r>
              <a:rPr sz="2000" b="1" i="1" spc="-1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из</a:t>
            </a:r>
            <a:r>
              <a:rPr sz="2000" b="1" i="1" spc="-1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лучших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романистов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в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мире</a:t>
            </a:r>
            <a:r>
              <a:rPr sz="2000" b="1" i="1" spc="-2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и</a:t>
            </a:r>
            <a:r>
              <a:rPr sz="2000" b="1" i="1" spc="-1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тончайшим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знатоком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2000" b="1" i="1" spc="-5" dirty="0">
                <a:latin typeface="Calibri"/>
                <a:cs typeface="Calibri"/>
              </a:rPr>
              <a:t>человеческой</a:t>
            </a:r>
            <a:r>
              <a:rPr sz="2000" b="1" i="1" spc="-10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психологии.</a:t>
            </a:r>
            <a:endParaRPr sz="2000">
              <a:latin typeface="Calibri"/>
              <a:cs typeface="Calibri"/>
            </a:endParaRPr>
          </a:p>
          <a:p>
            <a:pPr marL="329565" marR="267335" algn="ctr">
              <a:lnSpc>
                <a:spcPct val="100000"/>
              </a:lnSpc>
            </a:pPr>
            <a:r>
              <a:rPr sz="2000" b="1" i="1" dirty="0">
                <a:latin typeface="Calibri"/>
                <a:cs typeface="Calibri"/>
              </a:rPr>
              <a:t>В </a:t>
            </a:r>
            <a:r>
              <a:rPr sz="2000" b="1" i="1" spc="-5" dirty="0">
                <a:latin typeface="Calibri"/>
                <a:cs typeface="Calibri"/>
              </a:rPr>
              <a:t>его произведениях, представляющих пример </a:t>
            </a:r>
            <a:r>
              <a:rPr sz="2000" b="1" i="1" dirty="0">
                <a:latin typeface="Calibri"/>
                <a:cs typeface="Calibri"/>
              </a:rPr>
              <a:t>экзистенциальной </a:t>
            </a:r>
            <a:r>
              <a:rPr sz="2000" b="1" i="1" spc="-5" dirty="0">
                <a:latin typeface="Calibri"/>
                <a:cs typeface="Calibri"/>
              </a:rPr>
              <a:t>прозы, </a:t>
            </a:r>
            <a:r>
              <a:rPr sz="2000" b="1" i="1" spc="-4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раскрываются</a:t>
            </a:r>
            <a:r>
              <a:rPr sz="2000" b="1" i="1" spc="-5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глубокие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проблемы</a:t>
            </a:r>
            <a:r>
              <a:rPr sz="2000" b="1" i="1" spc="-3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психологии,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философии,</a:t>
            </a:r>
            <a:r>
              <a:rPr sz="2000" b="1" i="1" spc="-6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политики,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i="1" spc="-5" dirty="0">
                <a:latin typeface="Calibri"/>
                <a:cs typeface="Calibri"/>
              </a:rPr>
              <a:t>религии,</a:t>
            </a:r>
            <a:r>
              <a:rPr sz="2000" b="1" i="1" spc="40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загадки</a:t>
            </a:r>
            <a:r>
              <a:rPr sz="2000" b="1" i="1" spc="41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мира</a:t>
            </a:r>
            <a:r>
              <a:rPr sz="2000" b="1" i="1" spc="-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и</a:t>
            </a:r>
            <a:r>
              <a:rPr sz="2000" b="1" i="1" spc="-1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человеческой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души.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267200" cy="61991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9600" y="304799"/>
              <a:ext cx="4572000" cy="59086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93385" y="322579"/>
            <a:ext cx="34251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Биография</a:t>
            </a:r>
            <a:r>
              <a:rPr spc="-15" dirty="0"/>
              <a:t> </a:t>
            </a:r>
            <a:r>
              <a:rPr spc="-5" dirty="0"/>
              <a:t>главного</a:t>
            </a:r>
            <a:r>
              <a:rPr spc="10" dirty="0"/>
              <a:t> </a:t>
            </a:r>
            <a:r>
              <a:rPr spc="-5" dirty="0"/>
              <a:t>героя, </a:t>
            </a:r>
            <a:r>
              <a:rPr dirty="0"/>
              <a:t>князя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Мышкина,</a:t>
            </a:r>
            <a:r>
              <a:rPr spc="10" dirty="0"/>
              <a:t> </a:t>
            </a:r>
            <a:r>
              <a:rPr spc="-5" dirty="0"/>
              <a:t>включает </a:t>
            </a:r>
            <a:r>
              <a:rPr spc="-10" dirty="0"/>
              <a:t>некоторые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6149975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8025"/>
                </a:lnTo>
                <a:lnTo>
                  <a:pt x="9144000" y="708025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739" y="871473"/>
            <a:ext cx="8988425" cy="594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65295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библейские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аллюзии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жизнь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Христа.</a:t>
            </a:r>
            <a:endParaRPr sz="1800">
              <a:latin typeface="Calibri"/>
              <a:cs typeface="Calibri"/>
            </a:endParaRPr>
          </a:p>
          <a:p>
            <a:pPr marL="426593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Автор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создал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гуманным,</a:t>
            </a:r>
            <a:endParaRPr sz="1800">
              <a:latin typeface="Calibri"/>
              <a:cs typeface="Calibri"/>
            </a:endParaRPr>
          </a:p>
          <a:p>
            <a:pPr marL="4634230" marR="36131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всепрощающим, красивым </a:t>
            </a:r>
            <a:r>
              <a:rPr sz="1800" b="1" i="1" dirty="0">
                <a:latin typeface="Calibri"/>
                <a:cs typeface="Calibri"/>
              </a:rPr>
              <a:t>внутренне,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неконфликтным. Мышкин</a:t>
            </a:r>
            <a:endParaRPr sz="1800">
              <a:latin typeface="Calibri"/>
              <a:cs typeface="Calibri"/>
            </a:endParaRPr>
          </a:p>
          <a:p>
            <a:pPr marL="4531995" marR="25781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взаимодействует практически </a:t>
            </a:r>
            <a:r>
              <a:rPr sz="1800" b="1" i="1" dirty="0">
                <a:latin typeface="Calibri"/>
                <a:cs typeface="Calibri"/>
              </a:rPr>
              <a:t>со всеми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участниками </a:t>
            </a:r>
            <a:r>
              <a:rPr sz="1800" b="1" i="1" spc="-5" dirty="0">
                <a:latin typeface="Calibri"/>
                <a:cs typeface="Calibri"/>
              </a:rPr>
              <a:t>действия. Одна из его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главных функций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романе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–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раскрытие </a:t>
            </a:r>
            <a:r>
              <a:rPr sz="1800" b="1" i="1" dirty="0">
                <a:latin typeface="Calibri"/>
                <a:cs typeface="Calibri"/>
              </a:rPr>
              <a:t> внутреннего </a:t>
            </a:r>
            <a:r>
              <a:rPr sz="1800" b="1" i="1" spc="-5" dirty="0">
                <a:latin typeface="Calibri"/>
                <a:cs typeface="Calibri"/>
              </a:rPr>
              <a:t>мира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персонажей. </a:t>
            </a:r>
            <a:r>
              <a:rPr sz="1800" b="1" i="1" spc="-5" dirty="0">
                <a:latin typeface="Calibri"/>
                <a:cs typeface="Calibri"/>
              </a:rPr>
              <a:t>Ему </a:t>
            </a:r>
            <a:r>
              <a:rPr sz="1800" b="1" i="1" dirty="0">
                <a:latin typeface="Calibri"/>
                <a:cs typeface="Calibri"/>
              </a:rPr>
              <a:t>не</a:t>
            </a:r>
            <a:endParaRPr sz="1800">
              <a:latin typeface="Calibri"/>
              <a:cs typeface="Calibri"/>
            </a:endParaRPr>
          </a:p>
          <a:p>
            <a:pPr marL="4516755" marR="243204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составляет труда </a:t>
            </a:r>
            <a:r>
              <a:rPr sz="1800" b="1" i="1" dirty="0">
                <a:latin typeface="Calibri"/>
                <a:cs typeface="Calibri"/>
              </a:rPr>
              <a:t>вызвать </a:t>
            </a:r>
            <a:r>
              <a:rPr sz="1800" b="1" i="1" spc="-5" dirty="0">
                <a:latin typeface="Calibri"/>
                <a:cs typeface="Calibri"/>
              </a:rPr>
              <a:t>собеседника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откровенный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разговор,</a:t>
            </a:r>
            <a:r>
              <a:rPr sz="1800" b="1" i="1" dirty="0">
                <a:latin typeface="Calibri"/>
                <a:cs typeface="Calibri"/>
              </a:rPr>
              <a:t> узнать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endParaRPr sz="1800">
              <a:latin typeface="Calibri"/>
              <a:cs typeface="Calibri"/>
            </a:endParaRPr>
          </a:p>
          <a:p>
            <a:pPr marL="4494530" marR="22479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сокровенные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мысли. </a:t>
            </a:r>
            <a:r>
              <a:rPr sz="1800" b="1" i="1" dirty="0">
                <a:latin typeface="Calibri"/>
                <a:cs typeface="Calibri"/>
              </a:rPr>
              <a:t>Для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многих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общение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ним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подобно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исповеди.</a:t>
            </a:r>
            <a:endParaRPr sz="1800">
              <a:latin typeface="Calibri"/>
              <a:cs typeface="Calibri"/>
            </a:endParaRPr>
          </a:p>
          <a:p>
            <a:pPr marL="4855210" marR="582930" indent="127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25" dirty="0">
                <a:latin typeface="Calibri"/>
                <a:cs typeface="Calibri"/>
              </a:rPr>
              <a:t>Увы,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окружение </a:t>
            </a:r>
            <a:r>
              <a:rPr sz="1800" b="1" i="1" dirty="0">
                <a:latin typeface="Calibri"/>
                <a:cs typeface="Calibri"/>
              </a:rPr>
              <a:t>князя, </a:t>
            </a:r>
            <a:r>
              <a:rPr sz="1800" b="1" i="1" spc="-5" dirty="0">
                <a:latin typeface="Calibri"/>
                <a:cs typeface="Calibri"/>
              </a:rPr>
              <a:t>отнюдь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обладающее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такими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качествами,</a:t>
            </a:r>
            <a:endParaRPr sz="1800">
              <a:latin typeface="Calibri"/>
              <a:cs typeface="Calibri"/>
            </a:endParaRPr>
          </a:p>
          <a:p>
            <a:pPr marL="4550410" marR="27813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отказалось воспринимать его. </a:t>
            </a:r>
            <a:r>
              <a:rPr sz="1800" b="1" i="1" dirty="0">
                <a:latin typeface="Calibri"/>
                <a:cs typeface="Calibri"/>
              </a:rPr>
              <a:t>Им </a:t>
            </a:r>
            <a:r>
              <a:rPr sz="1800" b="1" i="1" spc="-5" dirty="0">
                <a:latin typeface="Calibri"/>
                <a:cs typeface="Calibri"/>
              </a:rPr>
              <a:t>было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проще</a:t>
            </a:r>
            <a:r>
              <a:rPr sz="1800" b="1" i="1" spc="-5" dirty="0">
                <a:latin typeface="Calibri"/>
                <a:cs typeface="Calibri"/>
              </a:rPr>
              <a:t> посчитать его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«идиотом»,</a:t>
            </a:r>
            <a:endParaRPr sz="1800">
              <a:latin typeface="Calibri"/>
              <a:cs typeface="Calibri"/>
            </a:endParaRPr>
          </a:p>
          <a:p>
            <a:pPr marL="4533900" marR="262255" indent="3810" algn="ctr">
              <a:lnSpc>
                <a:spcPct val="100000"/>
              </a:lnSpc>
            </a:pPr>
            <a:r>
              <a:rPr sz="1800" b="1" i="1" spc="-15" dirty="0">
                <a:latin typeface="Calibri"/>
                <a:cs typeface="Calibri"/>
              </a:rPr>
              <a:t>нежели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подтянуть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собственные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моральные качества до уровня главного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героя.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Идиот</a:t>
            </a:r>
            <a:r>
              <a:rPr sz="1600" b="1" spc="1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роман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Федор</a:t>
            </a:r>
            <a:r>
              <a:rPr sz="1600" b="1" spc="1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Санкт-Петербург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Азбука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7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Азбука-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Аттикус,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2017.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639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(Мировая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классика).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14800" cy="6356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600" y="761936"/>
            <a:ext cx="3657600" cy="50784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00600" y="761936"/>
            <a:ext cx="3657600" cy="507873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67970" marR="259715" indent="-1905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Решающим побудительным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толчком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для создания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романа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«Бесы»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послужило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так</a:t>
            </a:r>
            <a:endParaRPr sz="1800">
              <a:latin typeface="Calibri"/>
              <a:cs typeface="Calibri"/>
            </a:endParaRPr>
          </a:p>
          <a:p>
            <a:pPr marL="144145" marR="13716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называемое </a:t>
            </a:r>
            <a:r>
              <a:rPr sz="1800" b="1" i="1" spc="-10" dirty="0">
                <a:latin typeface="Calibri"/>
                <a:cs typeface="Calibri"/>
              </a:rPr>
              <a:t>«нечаевское</a:t>
            </a:r>
            <a:r>
              <a:rPr sz="1800" b="1" i="1" spc="-5" dirty="0">
                <a:latin typeface="Calibri"/>
                <a:cs typeface="Calibri"/>
              </a:rPr>
              <a:t> дело»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–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убийство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слушателя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Петровской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земельной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академии</a:t>
            </a:r>
            <a:endParaRPr sz="1800">
              <a:latin typeface="Calibri"/>
              <a:cs typeface="Calibri"/>
            </a:endParaRPr>
          </a:p>
          <a:p>
            <a:pPr marL="325755" marR="31559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И.П. </a:t>
            </a:r>
            <a:r>
              <a:rPr sz="1800" b="1" i="1" spc="-5" dirty="0">
                <a:latin typeface="Calibri"/>
                <a:cs typeface="Calibri"/>
              </a:rPr>
              <a:t>Иванова пятью членами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тайного </a:t>
            </a:r>
            <a:r>
              <a:rPr sz="1800" b="1" i="1" spc="-5" dirty="0">
                <a:latin typeface="Calibri"/>
                <a:cs typeface="Calibri"/>
              </a:rPr>
              <a:t>общества</a:t>
            </a:r>
            <a:endParaRPr sz="1800">
              <a:latin typeface="Calibri"/>
              <a:cs typeface="Calibri"/>
            </a:endParaRPr>
          </a:p>
          <a:p>
            <a:pPr marL="219075" marR="16256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«Народная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расправа» </a:t>
            </a:r>
            <a:r>
              <a:rPr sz="1800" b="1" i="1" dirty="0">
                <a:latin typeface="Calibri"/>
                <a:cs typeface="Calibri"/>
              </a:rPr>
              <a:t>во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главе</a:t>
            </a:r>
            <a:r>
              <a:rPr sz="1800" b="1" i="1" dirty="0">
                <a:latin typeface="Calibri"/>
                <a:cs typeface="Calibri"/>
              </a:rPr>
              <a:t> с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С.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Нечаевым.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Роман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«Бесы»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 </a:t>
            </a:r>
            <a:r>
              <a:rPr sz="1800" b="1" i="1" dirty="0">
                <a:latin typeface="Calibri"/>
                <a:cs typeface="Calibri"/>
              </a:rPr>
              <a:t>впервые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напечатан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1871 году</a:t>
            </a:r>
            <a:r>
              <a:rPr sz="1800" b="1" i="1" dirty="0">
                <a:latin typeface="Calibri"/>
                <a:cs typeface="Calibri"/>
              </a:rPr>
              <a:t> в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журнале</a:t>
            </a:r>
            <a:endParaRPr sz="1800">
              <a:latin typeface="Calibri"/>
              <a:cs typeface="Calibri"/>
            </a:endParaRPr>
          </a:p>
          <a:p>
            <a:pPr marL="198120" marR="190500" indent="254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«Русский </a:t>
            </a:r>
            <a:r>
              <a:rPr sz="1800" b="1" i="1" dirty="0">
                <a:latin typeface="Calibri"/>
                <a:cs typeface="Calibri"/>
              </a:rPr>
              <a:t>вестник» с </a:t>
            </a:r>
            <a:r>
              <a:rPr sz="1800" b="1" i="1" spc="-5" dirty="0">
                <a:latin typeface="Calibri"/>
                <a:cs typeface="Calibri"/>
              </a:rPr>
              <a:t>января по </a:t>
            </a:r>
            <a:r>
              <a:rPr sz="1800" b="1" i="1" dirty="0">
                <a:latin typeface="Calibri"/>
                <a:cs typeface="Calibri"/>
              </a:rPr>
              <a:t> ноябрь, с </a:t>
            </a:r>
            <a:r>
              <a:rPr sz="1800" b="1" i="1" spc="-10" dirty="0">
                <a:latin typeface="Calibri"/>
                <a:cs typeface="Calibri"/>
              </a:rPr>
              <a:t>пропуском </a:t>
            </a:r>
            <a:r>
              <a:rPr sz="1800" b="1" i="1" spc="-5" dirty="0">
                <a:latin typeface="Calibri"/>
                <a:cs typeface="Calibri"/>
              </a:rPr>
              <a:t>марта,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июня, августа, </a:t>
            </a:r>
            <a:r>
              <a:rPr sz="1800" b="1" i="1" dirty="0">
                <a:latin typeface="Calibri"/>
                <a:cs typeface="Calibri"/>
              </a:rPr>
              <a:t>и в 1872 </a:t>
            </a:r>
            <a:r>
              <a:rPr sz="1800" b="1" i="1" spc="-5" dirty="0">
                <a:latin typeface="Calibri"/>
                <a:cs typeface="Calibri"/>
              </a:rPr>
              <a:t>году </a:t>
            </a:r>
            <a:r>
              <a:rPr sz="1800" b="1" i="1" dirty="0">
                <a:latin typeface="Calibri"/>
                <a:cs typeface="Calibri"/>
              </a:rPr>
              <a:t>(в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ноябре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5" dirty="0">
                <a:latin typeface="Calibri"/>
                <a:cs typeface="Calibri"/>
              </a:rPr>
              <a:t> декабре).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1873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году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вышел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отдельным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изданием.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304584"/>
            <a:ext cx="898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54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Бесы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Роман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3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[вступительная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статья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Ю.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Карякина].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Ижевск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Удмуртия,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1990.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716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114800" cy="62928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242050"/>
              <a:ext cx="9144000" cy="615950"/>
            </a:xfrm>
            <a:custGeom>
              <a:avLst/>
              <a:gdLst/>
              <a:ahLst/>
              <a:cxnLst/>
              <a:rect l="l" t="t" r="r" b="b"/>
              <a:pathLst>
                <a:path w="9144000" h="615950">
                  <a:moveTo>
                    <a:pt x="9144000" y="0"/>
                  </a:moveTo>
                  <a:lnTo>
                    <a:pt x="0" y="0"/>
                  </a:lnTo>
                  <a:lnTo>
                    <a:pt x="0" y="615950"/>
                  </a:lnTo>
                  <a:lnTo>
                    <a:pt x="9144000" y="6159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739" y="6273495"/>
            <a:ext cx="8985250" cy="542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377950" algn="l"/>
                <a:tab pos="1742439" algn="l"/>
                <a:tab pos="2123440" algn="l"/>
                <a:tab pos="2738755" algn="l"/>
                <a:tab pos="2944495" algn="l"/>
                <a:tab pos="3652520" algn="l"/>
                <a:tab pos="3900804" algn="l"/>
                <a:tab pos="4141470" algn="l"/>
                <a:tab pos="4894580" algn="l"/>
                <a:tab pos="5089525" algn="l"/>
                <a:tab pos="5452110" algn="l"/>
                <a:tab pos="5833110" algn="l"/>
                <a:tab pos="7198995" algn="l"/>
                <a:tab pos="7578725" algn="l"/>
                <a:tab pos="8904605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До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50" dirty="0">
                <a:latin typeface="Times New Roman"/>
                <a:cs typeface="Times New Roman"/>
              </a:rPr>
              <a:t>т</a:t>
            </a:r>
            <a:r>
              <a:rPr sz="1600" b="1" spc="-5" dirty="0">
                <a:latin typeface="Times New Roman"/>
                <a:cs typeface="Times New Roman"/>
              </a:rPr>
              <a:t>ое</a:t>
            </a:r>
            <a:r>
              <a:rPr sz="1600" b="1" spc="15" dirty="0">
                <a:latin typeface="Times New Roman"/>
                <a:cs typeface="Times New Roman"/>
              </a:rPr>
              <a:t>в</a:t>
            </a:r>
            <a:r>
              <a:rPr sz="1600" b="1" spc="-5" dirty="0">
                <a:latin typeface="Times New Roman"/>
                <a:cs typeface="Times New Roman"/>
              </a:rPr>
              <a:t>ск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-10" dirty="0">
                <a:latin typeface="Times New Roman"/>
                <a:cs typeface="Times New Roman"/>
              </a:rPr>
              <a:t>й</a:t>
            </a:r>
            <a:r>
              <a:rPr sz="1600" b="1" spc="-5" dirty="0">
                <a:latin typeface="Times New Roman"/>
                <a:cs typeface="Times New Roman"/>
              </a:rPr>
              <a:t>,</a:t>
            </a:r>
            <a:r>
              <a:rPr sz="1600" b="1" dirty="0">
                <a:latin typeface="Times New Roman"/>
                <a:cs typeface="Times New Roman"/>
              </a:rPr>
              <a:t>	Ф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dirty="0">
                <a:latin typeface="Times New Roman"/>
                <a:cs typeface="Times New Roman"/>
              </a:rPr>
              <a:t>	М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10" dirty="0">
                <a:latin typeface="Times New Roman"/>
                <a:cs typeface="Times New Roman"/>
              </a:rPr>
              <a:t>Б</a:t>
            </a:r>
            <a:r>
              <a:rPr sz="1600" b="1" spc="15" dirty="0">
                <a:latin typeface="Times New Roman"/>
                <a:cs typeface="Times New Roman"/>
              </a:rPr>
              <a:t>е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5" dirty="0">
                <a:latin typeface="Times New Roman"/>
                <a:cs typeface="Times New Roman"/>
              </a:rPr>
              <a:t>ы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5" dirty="0">
                <a:latin typeface="Times New Roman"/>
                <a:cs typeface="Times New Roman"/>
              </a:rPr>
              <a:t>р</a:t>
            </a:r>
            <a:r>
              <a:rPr sz="1600" b="1" spc="-40" dirty="0">
                <a:latin typeface="Times New Roman"/>
                <a:cs typeface="Times New Roman"/>
              </a:rPr>
              <a:t>о</a:t>
            </a:r>
            <a:r>
              <a:rPr sz="1600" b="1" spc="-15" dirty="0">
                <a:latin typeface="Times New Roman"/>
                <a:cs typeface="Times New Roman"/>
              </a:rPr>
              <a:t>м</a:t>
            </a:r>
            <a:r>
              <a:rPr sz="1600" b="1" spc="-5" dirty="0">
                <a:latin typeface="Times New Roman"/>
                <a:cs typeface="Times New Roman"/>
              </a:rPr>
              <a:t>ан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3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час</a:t>
            </a:r>
            <a:r>
              <a:rPr sz="1600" b="1" spc="-35" dirty="0">
                <a:latin typeface="Times New Roman"/>
                <a:cs typeface="Times New Roman"/>
              </a:rPr>
              <a:t>т</a:t>
            </a:r>
            <a:r>
              <a:rPr sz="1600" b="1" spc="-5" dirty="0">
                <a:latin typeface="Times New Roman"/>
                <a:cs typeface="Times New Roman"/>
              </a:rPr>
              <a:t>ях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10" dirty="0">
                <a:latin typeface="Times New Roman"/>
                <a:cs typeface="Times New Roman"/>
              </a:rPr>
              <a:t>Ф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dirty="0">
                <a:latin typeface="Times New Roman"/>
                <a:cs typeface="Times New Roman"/>
              </a:rPr>
              <a:t>	М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До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50" dirty="0">
                <a:latin typeface="Times New Roman"/>
                <a:cs typeface="Times New Roman"/>
              </a:rPr>
              <a:t>т</a:t>
            </a:r>
            <a:r>
              <a:rPr sz="1600" b="1" spc="-5" dirty="0">
                <a:latin typeface="Times New Roman"/>
                <a:cs typeface="Times New Roman"/>
              </a:rPr>
              <a:t>ое</a:t>
            </a:r>
            <a:r>
              <a:rPr sz="1600" b="1" spc="15" dirty="0">
                <a:latin typeface="Times New Roman"/>
                <a:cs typeface="Times New Roman"/>
              </a:rPr>
              <a:t>в</a:t>
            </a:r>
            <a:r>
              <a:rPr sz="1600" b="1" spc="-5" dirty="0">
                <a:latin typeface="Times New Roman"/>
                <a:cs typeface="Times New Roman"/>
              </a:rPr>
              <a:t>ск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15" dirty="0">
                <a:latin typeface="Times New Roman"/>
                <a:cs typeface="Times New Roman"/>
              </a:rPr>
              <a:t>й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л</a:t>
            </a:r>
            <a:r>
              <a:rPr sz="1600" b="1" spc="-5" dirty="0">
                <a:latin typeface="Times New Roman"/>
                <a:cs typeface="Times New Roman"/>
              </a:rPr>
              <a:t>ади</a:t>
            </a:r>
            <a:r>
              <a:rPr sz="1600" b="1" spc="-15" dirty="0">
                <a:latin typeface="Times New Roman"/>
                <a:cs typeface="Times New Roman"/>
              </a:rPr>
              <a:t>в</a:t>
            </a:r>
            <a:r>
              <a:rPr sz="1600" b="1" spc="-5" dirty="0">
                <a:latin typeface="Times New Roman"/>
                <a:cs typeface="Times New Roman"/>
              </a:rPr>
              <a:t>о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50" dirty="0">
                <a:latin typeface="Times New Roman"/>
                <a:cs typeface="Times New Roman"/>
              </a:rPr>
              <a:t>т</a:t>
            </a:r>
            <a:r>
              <a:rPr sz="1600" b="1" spc="-5" dirty="0">
                <a:latin typeface="Times New Roman"/>
                <a:cs typeface="Times New Roman"/>
              </a:rPr>
              <a:t>ок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:  </a:t>
            </a:r>
            <a:r>
              <a:rPr sz="1600" b="1" spc="-10" dirty="0">
                <a:latin typeface="Times New Roman"/>
                <a:cs typeface="Times New Roman"/>
              </a:rPr>
              <a:t>Дальневосточное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книжное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издательство,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1989.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575</a:t>
            </a:r>
            <a:r>
              <a:rPr sz="1600" b="1" spc="-5" dirty="0">
                <a:latin typeface="Times New Roman"/>
                <a:cs typeface="Times New Roman"/>
              </a:rPr>
              <a:t> с.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Текст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непосредственный.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400" y="1004824"/>
            <a:ext cx="4495800" cy="34163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343400" y="1004824"/>
            <a:ext cx="4495800" cy="341630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26695" marR="219710" indent="457200">
              <a:lnSpc>
                <a:spcPct val="100000"/>
              </a:lnSpc>
              <a:spcBef>
                <a:spcPts val="370"/>
              </a:spcBef>
            </a:pP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течение нескольких месяцев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предполагалось, что Нечаев (Петруша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Верховенский)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10" dirty="0">
                <a:latin typeface="Calibri"/>
                <a:cs typeface="Calibri"/>
              </a:rPr>
              <a:t>должен </a:t>
            </a:r>
            <a:r>
              <a:rPr sz="1800" b="1" i="1" dirty="0">
                <a:latin typeface="Calibri"/>
                <a:cs typeface="Calibri"/>
              </a:rPr>
              <a:t>быть </a:t>
            </a:r>
            <a:r>
              <a:rPr sz="1800" b="1" i="1" spc="-5" dirty="0">
                <a:latin typeface="Calibri"/>
                <a:cs typeface="Calibri"/>
              </a:rPr>
              <a:t>главным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героем.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Однако</a:t>
            </a:r>
            <a:r>
              <a:rPr sz="1800" b="1" i="1" dirty="0">
                <a:latin typeface="Calibri"/>
                <a:cs typeface="Calibri"/>
              </a:rPr>
              <a:t> в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августе</a:t>
            </a:r>
            <a:r>
              <a:rPr sz="1800" b="1" i="1" dirty="0">
                <a:latin typeface="Calibri"/>
                <a:cs typeface="Calibri"/>
              </a:rPr>
              <a:t> 1870 </a:t>
            </a:r>
            <a:r>
              <a:rPr sz="1800" b="1" i="1" spc="-5" dirty="0">
                <a:latin typeface="Calibri"/>
                <a:cs typeface="Calibri"/>
              </a:rPr>
              <a:t>года</a:t>
            </a:r>
            <a:r>
              <a:rPr sz="1800" b="1" i="1" dirty="0">
                <a:latin typeface="Calibri"/>
                <a:cs typeface="Calibri"/>
              </a:rPr>
              <a:t> в</a:t>
            </a:r>
            <a:endParaRPr sz="1800">
              <a:latin typeface="Calibri"/>
              <a:cs typeface="Calibri"/>
            </a:endParaRPr>
          </a:p>
          <a:p>
            <a:pPr marL="731520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работе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произошёл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перелом</a:t>
            </a:r>
            <a:r>
              <a:rPr sz="1800" b="1" i="1" dirty="0">
                <a:latin typeface="Calibri"/>
                <a:cs typeface="Calibri"/>
              </a:rPr>
              <a:t> –</a:t>
            </a:r>
            <a:endParaRPr sz="1800">
              <a:latin typeface="Calibri"/>
              <a:cs typeface="Calibri"/>
            </a:endParaRPr>
          </a:p>
          <a:p>
            <a:pPr marL="389255" marR="381635" indent="109855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практически готовый текст был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забракован.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центре романа,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его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философско-идеологическом</a:t>
            </a:r>
            <a:r>
              <a:rPr sz="1800" b="1" i="1" spc="-6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фокусе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помещаются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зловещий «мошенник»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Нечаев,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</a:t>
            </a:r>
            <a:r>
              <a:rPr sz="1800" b="1" i="1" spc="-5" dirty="0">
                <a:latin typeface="Calibri"/>
                <a:cs typeface="Calibri"/>
              </a:rPr>
              <a:t> загадочная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демоническая</a:t>
            </a:r>
            <a:endParaRPr sz="1800">
              <a:latin typeface="Calibri"/>
              <a:cs typeface="Calibri"/>
            </a:endParaRPr>
          </a:p>
          <a:p>
            <a:pPr marL="128905" marR="12065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фигура «все </a:t>
            </a:r>
            <a:r>
              <a:rPr sz="1800" b="1" i="1" spc="-5" dirty="0">
                <a:latin typeface="Calibri"/>
                <a:cs typeface="Calibri"/>
              </a:rPr>
              <a:t>позволившего» </a:t>
            </a:r>
            <a:r>
              <a:rPr sz="1800" b="1" i="1" dirty="0">
                <a:latin typeface="Calibri"/>
                <a:cs typeface="Calibri"/>
              </a:rPr>
              <a:t>себе </a:t>
            </a:r>
            <a:r>
              <a:rPr sz="1800" b="1" i="1" spc="-10" dirty="0">
                <a:latin typeface="Calibri"/>
                <a:cs typeface="Calibri"/>
              </a:rPr>
              <a:t>Николая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Ставрогина.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0" y="380936"/>
            <a:ext cx="4724400" cy="53547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7499" rIns="0" bIns="0" rtlCol="0">
            <a:spAutoFit/>
          </a:bodyPr>
          <a:lstStyle/>
          <a:p>
            <a:pPr marL="162560" algn="ctr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«Главному</a:t>
            </a:r>
            <a:r>
              <a:rPr spc="-5" dirty="0"/>
              <a:t> </a:t>
            </a:r>
            <a:r>
              <a:rPr dirty="0"/>
              <a:t>бесу» </a:t>
            </a:r>
            <a:r>
              <a:rPr spc="-10" dirty="0"/>
              <a:t>Николаю</a:t>
            </a:r>
            <a:r>
              <a:rPr dirty="0"/>
              <a:t> </a:t>
            </a:r>
            <a:r>
              <a:rPr spc="-5" dirty="0"/>
              <a:t>Ставрогину</a:t>
            </a:r>
            <a:r>
              <a:rPr spc="15" dirty="0"/>
              <a:t> </a:t>
            </a:r>
            <a:r>
              <a:rPr dirty="0"/>
              <a:t>в</a:t>
            </a:r>
          </a:p>
          <a:p>
            <a:pPr marL="160655" algn="ctr">
              <a:lnSpc>
                <a:spcPct val="100000"/>
              </a:lnSpc>
            </a:pPr>
            <a:r>
              <a:rPr spc="-5" dirty="0"/>
              <a:t>романе</a:t>
            </a:r>
            <a:r>
              <a:rPr spc="-10" dirty="0"/>
              <a:t> должен</a:t>
            </a:r>
            <a:r>
              <a:rPr spc="10" dirty="0"/>
              <a:t> </a:t>
            </a:r>
            <a:r>
              <a:rPr spc="-5" dirty="0"/>
              <a:t>был</a:t>
            </a:r>
            <a:r>
              <a:rPr spc="10" dirty="0"/>
              <a:t> </a:t>
            </a:r>
            <a:r>
              <a:rPr spc="-5" dirty="0"/>
              <a:t>противостоять</a:t>
            </a:r>
            <a:r>
              <a:rPr dirty="0"/>
              <a:t> </a:t>
            </a:r>
            <a:r>
              <a:rPr spc="-5" dirty="0"/>
              <a:t>монах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07585" y="947673"/>
            <a:ext cx="4490085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98425" indent="-1905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25" dirty="0">
                <a:latin typeface="Calibri"/>
                <a:cs typeface="Calibri"/>
              </a:rPr>
              <a:t>Тихон.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письме М.Н.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Каткову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8</a:t>
            </a:r>
            <a:r>
              <a:rPr sz="1800" b="1" i="1" spc="-5" dirty="0">
                <a:latin typeface="Calibri"/>
                <a:cs typeface="Calibri"/>
              </a:rPr>
              <a:t> октября </a:t>
            </a:r>
            <a:r>
              <a:rPr sz="1800" b="1" i="1" dirty="0">
                <a:latin typeface="Calibri"/>
                <a:cs typeface="Calibri"/>
              </a:rPr>
              <a:t> 1870 </a:t>
            </a:r>
            <a:r>
              <a:rPr sz="1800" b="1" i="1" spc="-5" dirty="0">
                <a:latin typeface="Calibri"/>
                <a:cs typeface="Calibri"/>
              </a:rPr>
              <a:t>года Достоевский сообщает: </a:t>
            </a:r>
            <a:r>
              <a:rPr sz="1800" b="1" i="1" dirty="0">
                <a:latin typeface="Calibri"/>
                <a:cs typeface="Calibri"/>
              </a:rPr>
              <a:t>«Но не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все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будут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мрачные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лица: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будут</a:t>
            </a:r>
            <a:r>
              <a:rPr sz="1800" b="1" i="1" dirty="0">
                <a:latin typeface="Calibri"/>
                <a:cs typeface="Calibri"/>
              </a:rPr>
              <a:t> и</a:t>
            </a:r>
            <a:endParaRPr sz="1800">
              <a:latin typeface="Calibri"/>
              <a:cs typeface="Calibri"/>
            </a:endParaRPr>
          </a:p>
          <a:p>
            <a:pPr marL="12700" marR="5080" indent="-254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светлые… В </a:t>
            </a:r>
            <a:r>
              <a:rPr sz="1800" b="1" i="1" spc="-5" dirty="0">
                <a:latin typeface="Calibri"/>
                <a:cs typeface="Calibri"/>
              </a:rPr>
              <a:t>первый </a:t>
            </a:r>
            <a:r>
              <a:rPr sz="1800" b="1" i="1" dirty="0">
                <a:latin typeface="Calibri"/>
                <a:cs typeface="Calibri"/>
              </a:rPr>
              <a:t>раз </a:t>
            </a:r>
            <a:r>
              <a:rPr sz="1800" b="1" i="1" spc="-15" dirty="0">
                <a:latin typeface="Calibri"/>
                <a:cs typeface="Calibri"/>
              </a:rPr>
              <a:t>хочу </a:t>
            </a:r>
            <a:r>
              <a:rPr sz="1800" b="1" i="1" spc="-5" dirty="0">
                <a:latin typeface="Calibri"/>
                <a:cs typeface="Calibri"/>
              </a:rPr>
              <a:t>прикоснуться </a:t>
            </a:r>
            <a:r>
              <a:rPr sz="1800" b="1" i="1" dirty="0">
                <a:latin typeface="Calibri"/>
                <a:cs typeface="Calibri"/>
              </a:rPr>
              <a:t> к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одному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разряду </a:t>
            </a:r>
            <a:r>
              <a:rPr sz="1800" b="1" i="1" spc="10" dirty="0">
                <a:latin typeface="Calibri"/>
                <a:cs typeface="Calibri"/>
              </a:rPr>
              <a:t>лиц,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ещё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мало</a:t>
            </a:r>
            <a:r>
              <a:rPr sz="1800" b="1" i="1" dirty="0">
                <a:latin typeface="Calibri"/>
                <a:cs typeface="Calibri"/>
              </a:rPr>
              <a:t> тронутых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литературой. </a:t>
            </a:r>
            <a:r>
              <a:rPr sz="1800" b="1" i="1" dirty="0">
                <a:latin typeface="Calibri"/>
                <a:cs typeface="Calibri"/>
              </a:rPr>
              <a:t>Идеалом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такого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лица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беру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25" dirty="0">
                <a:latin typeface="Calibri"/>
                <a:cs typeface="Calibri"/>
              </a:rPr>
              <a:t>Тихона</a:t>
            </a:r>
            <a:r>
              <a:rPr sz="1800" b="1" i="1" spc="-10" dirty="0">
                <a:latin typeface="Calibri"/>
                <a:cs typeface="Calibri"/>
              </a:rPr>
              <a:t> Задонского.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Это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тоже</a:t>
            </a:r>
            <a:r>
              <a:rPr sz="1800" b="1" i="1" spc="-5" dirty="0">
                <a:latin typeface="Calibri"/>
                <a:cs typeface="Calibri"/>
              </a:rPr>
              <a:t> святитель,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живущий на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покое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монастыре.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 ним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сопоставляю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свожу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 </a:t>
            </a:r>
            <a:r>
              <a:rPr sz="1800" b="1" i="1" spc="-5" dirty="0">
                <a:latin typeface="Calibri"/>
                <a:cs typeface="Calibri"/>
              </a:rPr>
              <a:t>время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героев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романа.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Боюсь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очень: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никогда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</a:t>
            </a:r>
            <a:r>
              <a:rPr sz="1800" b="1" i="1" spc="-5" dirty="0">
                <a:latin typeface="Calibri"/>
                <a:cs typeface="Calibri"/>
              </a:rPr>
              <a:t> пробовал;</a:t>
            </a:r>
            <a:endParaRPr sz="18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но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этом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мире</a:t>
            </a:r>
            <a:r>
              <a:rPr sz="1800" b="1" i="1" dirty="0">
                <a:latin typeface="Calibri"/>
                <a:cs typeface="Calibri"/>
              </a:rPr>
              <a:t> 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кое-что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знаю».</a:t>
            </a:r>
            <a:endParaRPr sz="1800">
              <a:latin typeface="Calibri"/>
              <a:cs typeface="Calibri"/>
            </a:endParaRPr>
          </a:p>
          <a:p>
            <a:pPr marL="53340" marR="47625" indent="3810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Однако </a:t>
            </a:r>
            <a:r>
              <a:rPr sz="1800" b="1" i="1" spc="-5" dirty="0">
                <a:latin typeface="Calibri"/>
                <a:cs typeface="Calibri"/>
              </a:rPr>
              <a:t>«положительно-прекрасному»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человеку </a:t>
            </a:r>
            <a:r>
              <a:rPr sz="1800" b="1" i="1" dirty="0">
                <a:latin typeface="Calibri"/>
                <a:cs typeface="Calibri"/>
              </a:rPr>
              <a:t>– </a:t>
            </a:r>
            <a:r>
              <a:rPr sz="1800" b="1" i="1" spc="-5" dirty="0">
                <a:latin typeface="Calibri"/>
                <a:cs typeface="Calibri"/>
              </a:rPr>
              <a:t>монаху </a:t>
            </a:r>
            <a:r>
              <a:rPr sz="1800" b="1" i="1" spc="-25" dirty="0">
                <a:latin typeface="Calibri"/>
                <a:cs typeface="Calibri"/>
              </a:rPr>
              <a:t>Тихону </a:t>
            </a:r>
            <a:r>
              <a:rPr sz="1800" b="1" i="1" dirty="0">
                <a:latin typeface="Calibri"/>
                <a:cs typeface="Calibri"/>
              </a:rPr>
              <a:t>не </a:t>
            </a:r>
            <a:r>
              <a:rPr sz="1800" b="1" i="1" spc="-5" dirty="0">
                <a:latin typeface="Calibri"/>
                <a:cs typeface="Calibri"/>
              </a:rPr>
              <a:t>суждено было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войти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роман,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столкновения </a:t>
            </a:r>
            <a:r>
              <a:rPr sz="1800" b="1" i="1" spc="-10" dirty="0">
                <a:latin typeface="Calibri"/>
                <a:cs typeface="Calibri"/>
              </a:rPr>
              <a:t>между</a:t>
            </a:r>
            <a:endParaRPr sz="1800">
              <a:latin typeface="Calibri"/>
              <a:cs typeface="Calibri"/>
            </a:endParaRPr>
          </a:p>
          <a:p>
            <a:pPr marL="286385" marR="27686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атеистом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Ставрогиным</a:t>
            </a:r>
            <a:r>
              <a:rPr sz="1800" b="1" i="1" spc="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5" dirty="0">
                <a:latin typeface="Calibri"/>
                <a:cs typeface="Calibri"/>
              </a:rPr>
              <a:t> верующим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20" dirty="0">
                <a:latin typeface="Calibri"/>
                <a:cs typeface="Calibri"/>
              </a:rPr>
              <a:t>Тихоном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получилось.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Катков</a:t>
            </a:r>
            <a:r>
              <a:rPr sz="1800" b="1" i="1" dirty="0">
                <a:latin typeface="Calibri"/>
                <a:cs typeface="Calibri"/>
              </a:rPr>
              <a:t> не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пропустил.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114800" cy="62976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242050"/>
              <a:ext cx="9144000" cy="615950"/>
            </a:xfrm>
            <a:custGeom>
              <a:avLst/>
              <a:gdLst/>
              <a:ahLst/>
              <a:cxnLst/>
              <a:rect l="l" t="t" r="r" b="b"/>
              <a:pathLst>
                <a:path w="9144000" h="615950">
                  <a:moveTo>
                    <a:pt x="9144000" y="0"/>
                  </a:moveTo>
                  <a:lnTo>
                    <a:pt x="0" y="0"/>
                  </a:lnTo>
                  <a:lnTo>
                    <a:pt x="0" y="615950"/>
                  </a:lnTo>
                  <a:lnTo>
                    <a:pt x="9144000" y="6159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690996" y="6273495"/>
            <a:ext cx="33743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Вече,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2015.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702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(100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6273495"/>
            <a:ext cx="5484495" cy="542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Бесы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Федор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великих </a:t>
            </a:r>
            <a:r>
              <a:rPr sz="1600" b="1" spc="-15" dirty="0">
                <a:latin typeface="Times New Roman"/>
                <a:cs typeface="Times New Roman"/>
              </a:rPr>
              <a:t>романов).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</a:t>
            </a:r>
            <a:r>
              <a:rPr sz="1800" b="1" spc="-10" dirty="0">
                <a:latin typeface="Times New Roman"/>
                <a:cs typeface="Times New Roman"/>
              </a:rPr>
              <a:t>ый.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038600" cy="63468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14800" y="914272"/>
            <a:ext cx="4800600" cy="424662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16146" y="932434"/>
            <a:ext cx="459803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3585" marR="153035" indent="-1853564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М. </a:t>
            </a:r>
            <a:r>
              <a:rPr dirty="0"/>
              <a:t>Н. </a:t>
            </a:r>
            <a:r>
              <a:rPr spc="-15" dirty="0"/>
              <a:t>Катков </a:t>
            </a:r>
            <a:r>
              <a:rPr dirty="0"/>
              <a:t>не </a:t>
            </a:r>
            <a:r>
              <a:rPr spc="-5" dirty="0"/>
              <a:t>понял, что </a:t>
            </a:r>
            <a:r>
              <a:rPr dirty="0"/>
              <a:t>выброшенная </a:t>
            </a:r>
            <a:r>
              <a:rPr spc="-395" dirty="0"/>
              <a:t> </a:t>
            </a:r>
            <a:r>
              <a:rPr spc="-5" dirty="0"/>
              <a:t>глава</a:t>
            </a:r>
          </a:p>
          <a:p>
            <a:pPr marL="12700" marR="5080" indent="815340">
              <a:lnSpc>
                <a:spcPct val="100000"/>
              </a:lnSpc>
            </a:pPr>
            <a:r>
              <a:rPr dirty="0"/>
              <a:t>«У</a:t>
            </a:r>
            <a:r>
              <a:rPr spc="-5" dirty="0"/>
              <a:t> </a:t>
            </a:r>
            <a:r>
              <a:rPr spc="-20" dirty="0"/>
              <a:t>Тихона»</a:t>
            </a:r>
            <a:r>
              <a:rPr spc="10" dirty="0"/>
              <a:t> </a:t>
            </a:r>
            <a:r>
              <a:rPr dirty="0"/>
              <a:t>–</a:t>
            </a:r>
            <a:r>
              <a:rPr spc="-5" dirty="0"/>
              <a:t> замечательное </a:t>
            </a:r>
            <a:r>
              <a:rPr dirty="0"/>
              <a:t> </a:t>
            </a:r>
            <a:r>
              <a:rPr spc="-5" dirty="0"/>
              <a:t>художественное произведение писателя, </a:t>
            </a:r>
            <a:r>
              <a:rPr dirty="0"/>
              <a:t>не </a:t>
            </a:r>
            <a:r>
              <a:rPr spc="-395" dirty="0"/>
              <a:t> </a:t>
            </a:r>
            <a:r>
              <a:rPr spc="-5" dirty="0"/>
              <a:t>почувствовал,</a:t>
            </a:r>
            <a:r>
              <a:rPr spc="-20" dirty="0"/>
              <a:t> </a:t>
            </a:r>
            <a:r>
              <a:rPr spc="-5" dirty="0"/>
              <a:t>что</a:t>
            </a:r>
            <a:r>
              <a:rPr spc="-15" dirty="0"/>
              <a:t> </a:t>
            </a:r>
            <a:r>
              <a:rPr spc="-5" dirty="0"/>
              <a:t>борьба</a:t>
            </a:r>
            <a:r>
              <a:rPr dirty="0"/>
              <a:t> веры с</a:t>
            </a:r>
            <a:r>
              <a:rPr spc="-10" dirty="0"/>
              <a:t> </a:t>
            </a:r>
            <a:r>
              <a:rPr dirty="0"/>
              <a:t>неверием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44601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достигла</a:t>
            </a:r>
            <a:r>
              <a:rPr spc="-25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dirty="0"/>
              <a:t>этой</a:t>
            </a:r>
            <a:r>
              <a:rPr spc="-10" dirty="0"/>
              <a:t> </a:t>
            </a:r>
            <a:r>
              <a:rPr spc="-5" dirty="0"/>
              <a:t>главе</a:t>
            </a:r>
            <a:r>
              <a:rPr dirty="0"/>
              <a:t> </a:t>
            </a:r>
            <a:r>
              <a:rPr spc="-5" dirty="0"/>
              <a:t>предельного</a:t>
            </a:r>
          </a:p>
          <a:p>
            <a:pPr marL="168910" marR="160020" algn="ctr">
              <a:lnSpc>
                <a:spcPct val="100000"/>
              </a:lnSpc>
            </a:pPr>
            <a:r>
              <a:rPr spc="-5" dirty="0"/>
              <a:t>напряжения, </a:t>
            </a:r>
            <a:r>
              <a:rPr dirty="0"/>
              <a:t>не </a:t>
            </a:r>
            <a:r>
              <a:rPr spc="-5" dirty="0"/>
              <a:t>уловил, что </a:t>
            </a:r>
            <a:r>
              <a:rPr dirty="0"/>
              <a:t>в этой </a:t>
            </a:r>
            <a:r>
              <a:rPr spc="-5" dirty="0"/>
              <a:t>главе </a:t>
            </a:r>
            <a:r>
              <a:rPr spc="-395" dirty="0"/>
              <a:t> </a:t>
            </a:r>
            <a:r>
              <a:rPr spc="-5" dirty="0"/>
              <a:t>Ставрогин</a:t>
            </a:r>
            <a:r>
              <a:rPr spc="5" dirty="0"/>
              <a:t> </a:t>
            </a:r>
            <a:r>
              <a:rPr dirty="0"/>
              <a:t>терпит </a:t>
            </a:r>
            <a:r>
              <a:rPr spc="-10" dirty="0"/>
              <a:t>окончательное</a:t>
            </a:r>
            <a:r>
              <a:rPr spc="10" dirty="0"/>
              <a:t> </a:t>
            </a:r>
            <a:r>
              <a:rPr dirty="0"/>
              <a:t>и</a:t>
            </a:r>
          </a:p>
          <a:p>
            <a:pPr marL="1270" algn="ctr">
              <a:lnSpc>
                <a:spcPct val="100000"/>
              </a:lnSpc>
            </a:pPr>
            <a:r>
              <a:rPr spc="-5" dirty="0"/>
              <a:t>сокрушительное</a:t>
            </a:r>
            <a:r>
              <a:rPr spc="-20" dirty="0"/>
              <a:t> </a:t>
            </a:r>
            <a:r>
              <a:rPr spc="-10" dirty="0"/>
              <a:t>поражение.</a:t>
            </a:r>
          </a:p>
          <a:p>
            <a:pPr marL="1270" algn="ctr">
              <a:lnSpc>
                <a:spcPct val="100000"/>
              </a:lnSpc>
            </a:pPr>
            <a:r>
              <a:rPr spc="-10" dirty="0"/>
              <a:t>Рукописи</a:t>
            </a:r>
            <a:r>
              <a:rPr spc="-15" dirty="0"/>
              <a:t> </a:t>
            </a:r>
            <a:r>
              <a:rPr spc="-5" dirty="0"/>
              <a:t>«Исповеди</a:t>
            </a:r>
            <a:r>
              <a:rPr spc="10" dirty="0"/>
              <a:t> </a:t>
            </a:r>
            <a:r>
              <a:rPr spc="-5" dirty="0"/>
              <a:t>Ставрогина»</a:t>
            </a:r>
            <a:r>
              <a:rPr spc="20" dirty="0"/>
              <a:t> </a:t>
            </a:r>
            <a:r>
              <a:rPr spc="-5" dirty="0"/>
              <a:t>хранились</a:t>
            </a:r>
          </a:p>
          <a:p>
            <a:pPr marL="1270" algn="ctr">
              <a:lnSpc>
                <a:spcPct val="100000"/>
              </a:lnSpc>
            </a:pPr>
            <a:r>
              <a:rPr dirty="0"/>
              <a:t>у</a:t>
            </a:r>
            <a:r>
              <a:rPr spc="-20" dirty="0"/>
              <a:t> </a:t>
            </a:r>
            <a:r>
              <a:rPr spc="-5" dirty="0"/>
              <a:t>Анны</a:t>
            </a:r>
            <a:r>
              <a:rPr spc="5" dirty="0"/>
              <a:t> </a:t>
            </a:r>
            <a:r>
              <a:rPr spc="-10" dirty="0"/>
              <a:t>Григорьевны</a:t>
            </a:r>
            <a:r>
              <a:rPr spc="10" dirty="0"/>
              <a:t> </a:t>
            </a:r>
            <a:r>
              <a:rPr spc="-10" dirty="0"/>
              <a:t>Достоевской</a:t>
            </a:r>
            <a:r>
              <a:rPr spc="-25" dirty="0"/>
              <a:t> </a:t>
            </a:r>
            <a:r>
              <a:rPr dirty="0"/>
              <a:t>и</a:t>
            </a:r>
          </a:p>
          <a:p>
            <a:pPr marL="115570" marR="102870" indent="-3810" algn="ctr">
              <a:lnSpc>
                <a:spcPct val="100000"/>
              </a:lnSpc>
            </a:pPr>
            <a:r>
              <a:rPr spc="-5" dirty="0"/>
              <a:t>незадолго до</a:t>
            </a:r>
            <a:r>
              <a:rPr dirty="0"/>
              <a:t> </a:t>
            </a:r>
            <a:r>
              <a:rPr spc="-5" dirty="0"/>
              <a:t>её</a:t>
            </a:r>
            <a:r>
              <a:rPr dirty="0"/>
              <a:t> смерти, в</a:t>
            </a:r>
            <a:r>
              <a:rPr spc="-5" dirty="0"/>
              <a:t> </a:t>
            </a:r>
            <a:r>
              <a:rPr dirty="0"/>
              <a:t>1918 </a:t>
            </a:r>
            <a:r>
              <a:rPr spc="-15" dirty="0"/>
              <a:t>году, </a:t>
            </a:r>
            <a:r>
              <a:rPr spc="-10" dirty="0"/>
              <a:t> </a:t>
            </a:r>
            <a:r>
              <a:rPr spc="-5" dirty="0"/>
              <a:t>поступили</a:t>
            </a:r>
            <a:r>
              <a:rPr spc="-10" dirty="0"/>
              <a:t> </a:t>
            </a:r>
            <a:r>
              <a:rPr spc="-5" dirty="0"/>
              <a:t>от </a:t>
            </a:r>
            <a:r>
              <a:rPr dirty="0"/>
              <a:t>неё</a:t>
            </a:r>
            <a:r>
              <a:rPr spc="15" dirty="0"/>
              <a:t> </a:t>
            </a:r>
            <a:r>
              <a:rPr dirty="0"/>
              <a:t>в </a:t>
            </a:r>
            <a:r>
              <a:rPr spc="-10" dirty="0"/>
              <a:t>Центрархив. Первая </a:t>
            </a:r>
            <a:r>
              <a:rPr spc="-5" dirty="0"/>
              <a:t> редакция,</a:t>
            </a:r>
            <a:r>
              <a:rPr spc="-15" dirty="0"/>
              <a:t> </a:t>
            </a:r>
            <a:r>
              <a:rPr dirty="0"/>
              <a:t>а</a:t>
            </a:r>
            <a:r>
              <a:rPr spc="-15" dirty="0"/>
              <a:t> </a:t>
            </a:r>
            <a:r>
              <a:rPr spc="-5" dirty="0"/>
              <a:t>также</a:t>
            </a:r>
            <a:r>
              <a:rPr spc="-15" dirty="0"/>
              <a:t> </a:t>
            </a:r>
            <a:r>
              <a:rPr dirty="0"/>
              <a:t>незавершенный</a:t>
            </a:r>
            <a:r>
              <a:rPr spc="5" dirty="0"/>
              <a:t> </a:t>
            </a:r>
            <a:r>
              <a:rPr dirty="0"/>
              <a:t>список</a:t>
            </a:r>
          </a:p>
          <a:p>
            <a:pPr marL="1270" algn="ctr">
              <a:lnSpc>
                <a:spcPct val="100000"/>
              </a:lnSpc>
            </a:pPr>
            <a:r>
              <a:rPr dirty="0"/>
              <a:t>этой</a:t>
            </a:r>
            <a:r>
              <a:rPr spc="-25" dirty="0"/>
              <a:t> </a:t>
            </a:r>
            <a:r>
              <a:rPr spc="-5" dirty="0"/>
              <a:t>главы</a:t>
            </a:r>
            <a:r>
              <a:rPr spc="20" dirty="0"/>
              <a:t> </a:t>
            </a:r>
            <a:r>
              <a:rPr spc="-5" dirty="0"/>
              <a:t>были</a:t>
            </a:r>
            <a:r>
              <a:rPr dirty="0"/>
              <a:t> </a:t>
            </a:r>
            <a:r>
              <a:rPr spc="-10" dirty="0"/>
              <a:t>опубликованы</a:t>
            </a:r>
            <a:r>
              <a:rPr spc="5" dirty="0"/>
              <a:t> </a:t>
            </a:r>
            <a:r>
              <a:rPr dirty="0"/>
              <a:t>в</a:t>
            </a:r>
            <a:r>
              <a:rPr spc="-10" dirty="0"/>
              <a:t> </a:t>
            </a:r>
            <a:r>
              <a:rPr dirty="0"/>
              <a:t>1922 </a:t>
            </a:r>
            <a:r>
              <a:rPr spc="-15" dirty="0"/>
              <a:t>году.</a:t>
            </a:r>
          </a:p>
        </p:txBody>
      </p:sp>
      <p:sp>
        <p:nvSpPr>
          <p:cNvPr id="6" name="object 6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267193" y="6304584"/>
            <a:ext cx="17983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Санкт-Петербург</a:t>
            </a:r>
            <a:r>
              <a:rPr sz="1600" b="1" spc="3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6304584"/>
            <a:ext cx="70104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Бесы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3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трех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  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СПИКС,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1993.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638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038600" cy="62896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1000" y="609536"/>
            <a:ext cx="4724400" cy="535470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6049" rIns="0" bIns="0" rtlCol="0">
            <a:spAutoFit/>
          </a:bodyPr>
          <a:lstStyle/>
          <a:p>
            <a:pPr marL="16192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10" dirty="0"/>
              <a:t> </a:t>
            </a:r>
            <a:r>
              <a:rPr dirty="0"/>
              <a:t>середине</a:t>
            </a:r>
            <a:r>
              <a:rPr spc="-15" dirty="0"/>
              <a:t> </a:t>
            </a:r>
            <a:r>
              <a:rPr spc="-5" dirty="0"/>
              <a:t>1870-х</a:t>
            </a:r>
            <a:r>
              <a:rPr spc="-10" dirty="0"/>
              <a:t> </a:t>
            </a:r>
            <a:r>
              <a:rPr spc="-5" dirty="0"/>
              <a:t>годов</a:t>
            </a:r>
            <a:r>
              <a:rPr spc="5" dirty="0"/>
              <a:t> </a:t>
            </a:r>
            <a:r>
              <a:rPr spc="-5" dirty="0"/>
              <a:t>возобновились</a:t>
            </a:r>
          </a:p>
          <a:p>
            <a:pPr marL="161925" algn="ctr">
              <a:lnSpc>
                <a:spcPct val="100000"/>
              </a:lnSpc>
            </a:pPr>
            <a:r>
              <a:rPr spc="-5" dirty="0"/>
              <a:t>отношения</a:t>
            </a:r>
            <a:r>
              <a:rPr spc="-10" dirty="0"/>
              <a:t> Достоевского</a:t>
            </a:r>
            <a:r>
              <a:rPr spc="-20" dirty="0"/>
              <a:t> </a:t>
            </a:r>
            <a:r>
              <a:rPr dirty="0"/>
              <a:t>с</a:t>
            </a: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1176273"/>
            <a:ext cx="8986520" cy="5641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46575" marR="32639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Салтыковым-Щедриным, прервавшиеся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разгар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полемики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между «Эпохой»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4405630" marR="435609" indent="-127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«Современником»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с</a:t>
            </a:r>
            <a:r>
              <a:rPr sz="1800" b="1" i="1" spc="-5" dirty="0">
                <a:latin typeface="Calibri"/>
                <a:cs typeface="Calibri"/>
              </a:rPr>
              <a:t> Некрасовым,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предложению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которого</a:t>
            </a:r>
            <a:r>
              <a:rPr sz="1800" b="1" i="1" dirty="0">
                <a:latin typeface="Calibri"/>
                <a:cs typeface="Calibri"/>
              </a:rPr>
              <a:t> в 1874 </a:t>
            </a:r>
            <a:r>
              <a:rPr sz="1800" b="1" i="1" spc="-5" dirty="0">
                <a:latin typeface="Calibri"/>
                <a:cs typeface="Calibri"/>
              </a:rPr>
              <a:t>году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писатель </a:t>
            </a:r>
            <a:r>
              <a:rPr sz="1800" b="1" i="1" spc="-5" dirty="0">
                <a:latin typeface="Calibri"/>
                <a:cs typeface="Calibri"/>
              </a:rPr>
              <a:t>печатает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«Отечественных</a:t>
            </a:r>
            <a:endParaRPr sz="1800">
              <a:latin typeface="Calibri"/>
              <a:cs typeface="Calibri"/>
            </a:endParaRPr>
          </a:p>
          <a:p>
            <a:pPr marL="396367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записках»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свой</a:t>
            </a:r>
            <a:r>
              <a:rPr sz="1800" b="1" i="1" spc="-5" dirty="0">
                <a:latin typeface="Calibri"/>
                <a:cs typeface="Calibri"/>
              </a:rPr>
              <a:t> новый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роман </a:t>
            </a:r>
            <a:r>
              <a:rPr sz="1800" b="1" i="1" spc="-5" dirty="0">
                <a:latin typeface="Calibri"/>
                <a:cs typeface="Calibri"/>
              </a:rPr>
              <a:t>«Подросток»</a:t>
            </a:r>
            <a:endParaRPr sz="1800">
              <a:latin typeface="Calibri"/>
              <a:cs typeface="Calibri"/>
            </a:endParaRPr>
          </a:p>
          <a:p>
            <a:pPr marL="396621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—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«роман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воспитания»,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своего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рода</a:t>
            </a:r>
            <a:endParaRPr sz="1800">
              <a:latin typeface="Calibri"/>
              <a:cs typeface="Calibri"/>
            </a:endParaRPr>
          </a:p>
          <a:p>
            <a:pPr marL="4300855" marR="33147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«Отцы и </a:t>
            </a:r>
            <a:r>
              <a:rPr sz="1800" b="1" i="1" spc="-5" dirty="0">
                <a:latin typeface="Calibri"/>
                <a:cs typeface="Calibri"/>
              </a:rPr>
              <a:t>дети» </a:t>
            </a:r>
            <a:r>
              <a:rPr sz="1800" b="1" i="1" spc="-10" dirty="0">
                <a:latin typeface="Calibri"/>
                <a:cs typeface="Calibri"/>
              </a:rPr>
              <a:t>Достоевского.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исповеди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подростка </a:t>
            </a:r>
            <a:r>
              <a:rPr sz="1800" b="1" i="1" spc="-5" dirty="0">
                <a:latin typeface="Calibri"/>
                <a:cs typeface="Calibri"/>
              </a:rPr>
              <a:t>анализируется сложный,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противоречивый, хаотичный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процесс</a:t>
            </a:r>
            <a:endParaRPr sz="1800">
              <a:latin typeface="Calibri"/>
              <a:cs typeface="Calibri"/>
            </a:endParaRPr>
          </a:p>
          <a:p>
            <a:pPr marL="4267200" marR="295910" indent="635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становления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личности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«безобразном»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утратившем</a:t>
            </a:r>
            <a:r>
              <a:rPr sz="1800" b="1" i="1" spc="-5" dirty="0">
                <a:latin typeface="Calibri"/>
                <a:cs typeface="Calibri"/>
              </a:rPr>
              <a:t> «нравственный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центр»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мире,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медленное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вызревание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новой</a:t>
            </a:r>
            <a:r>
              <a:rPr sz="1800" b="1" i="1" dirty="0">
                <a:latin typeface="Calibri"/>
                <a:cs typeface="Calibri"/>
              </a:rPr>
              <a:t> «идеи»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под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мощным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влиянием</a:t>
            </a:r>
            <a:r>
              <a:rPr sz="1800" b="1" i="1" spc="-10" dirty="0">
                <a:latin typeface="Calibri"/>
                <a:cs typeface="Calibri"/>
              </a:rPr>
              <a:t> «великой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мысли»</a:t>
            </a:r>
            <a:endParaRPr sz="1800">
              <a:latin typeface="Calibri"/>
              <a:cs typeface="Calibri"/>
            </a:endParaRPr>
          </a:p>
          <a:p>
            <a:pPr marL="396557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скитальца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Версилова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философии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жизни</a:t>
            </a:r>
            <a:endParaRPr sz="1800">
              <a:latin typeface="Calibri"/>
              <a:cs typeface="Calibri"/>
            </a:endParaRPr>
          </a:p>
          <a:p>
            <a:pPr marL="396240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«благообразного»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странника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Макара</a:t>
            </a:r>
            <a:endParaRPr sz="1800">
              <a:latin typeface="Calibri"/>
              <a:cs typeface="Calibri"/>
            </a:endParaRPr>
          </a:p>
          <a:p>
            <a:pPr marL="3964304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Долгорукого.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45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Подросток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Московский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рабочий,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1987.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573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(Библиотека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"Московского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рабочего").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"/>
            <a:ext cx="4343400" cy="6367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600" y="838200"/>
            <a:ext cx="3733800" cy="45243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00600" y="838200"/>
            <a:ext cx="3733800" cy="45243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23520" marR="214629" indent="1270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Воспоминания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пансионе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послужили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материалом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для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многих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писателя.</a:t>
            </a:r>
            <a:endParaRPr sz="1800">
              <a:latin typeface="Calibri"/>
              <a:cs typeface="Calibri"/>
            </a:endParaRPr>
          </a:p>
          <a:p>
            <a:pPr marL="173355" marR="16510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Атмосфера учебных заведений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оторванность от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семьи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вызывали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у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Достоевского</a:t>
            </a:r>
            <a:endParaRPr sz="1800">
              <a:latin typeface="Calibri"/>
              <a:cs typeface="Calibri"/>
            </a:endParaRPr>
          </a:p>
          <a:p>
            <a:pPr marL="133350" marR="12509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болезненную реакцию. Например,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это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отразилось </a:t>
            </a:r>
            <a:r>
              <a:rPr sz="1800" b="1" i="1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424815" marR="363220" indent="-53340" algn="just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автобиографических чертах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героя </a:t>
            </a:r>
            <a:r>
              <a:rPr sz="1800" b="1" i="1" dirty="0">
                <a:latin typeface="Calibri"/>
                <a:cs typeface="Calibri"/>
              </a:rPr>
              <a:t>романа </a:t>
            </a:r>
            <a:r>
              <a:rPr sz="1800" b="1" i="1" spc="-5" dirty="0">
                <a:latin typeface="Calibri"/>
                <a:cs typeface="Calibri"/>
              </a:rPr>
              <a:t>«Подросток»,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переживающего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глубокие</a:t>
            </a:r>
            <a:endParaRPr sz="1800">
              <a:latin typeface="Calibri"/>
              <a:cs typeface="Calibri"/>
            </a:endParaRPr>
          </a:p>
          <a:p>
            <a:pPr marL="393065" algn="just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нравственные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потрясения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342265" marR="33401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«пансионе </a:t>
            </a:r>
            <a:r>
              <a:rPr sz="1800" b="1" i="1" spc="-15" dirty="0">
                <a:latin typeface="Calibri"/>
                <a:cs typeface="Calibri"/>
              </a:rPr>
              <a:t>Тушара». </a:t>
            </a:r>
            <a:r>
              <a:rPr sz="1800" b="1" i="1" dirty="0">
                <a:latin typeface="Calibri"/>
                <a:cs typeface="Calibri"/>
              </a:rPr>
              <a:t>Вместе с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тем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годы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учёбы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отмечены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пробудившейся </a:t>
            </a:r>
            <a:r>
              <a:rPr sz="1800" b="1" i="1" dirty="0">
                <a:latin typeface="Calibri"/>
                <a:cs typeface="Calibri"/>
              </a:rPr>
              <a:t>страстью к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чтению</a:t>
            </a:r>
            <a:r>
              <a:rPr sz="1800" spc="-5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304584"/>
            <a:ext cx="898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9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1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7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Подросток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1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[вступительная</a:t>
            </a:r>
            <a:r>
              <a:rPr sz="1600" b="1" spc="1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статья</a:t>
            </a:r>
            <a:r>
              <a:rPr sz="1600" b="1" spc="1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Розенблюм].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Правда,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1984.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606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52900" cy="5638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600" y="1143000"/>
            <a:ext cx="3886200" cy="34163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00600" y="1143000"/>
            <a:ext cx="3886200" cy="34163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18745" marR="109220" indent="-1270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«Братья</a:t>
            </a:r>
            <a:r>
              <a:rPr sz="1800" b="1" i="1" spc="-10" dirty="0">
                <a:latin typeface="Calibri"/>
                <a:cs typeface="Calibri"/>
              </a:rPr>
              <a:t> Карамазовы»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итоговое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произведение писателя,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10" dirty="0">
                <a:latin typeface="Calibri"/>
                <a:cs typeface="Calibri"/>
              </a:rPr>
              <a:t>котором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художественное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воплощение</a:t>
            </a:r>
            <a:endParaRPr sz="1800">
              <a:latin typeface="Calibri"/>
              <a:cs typeface="Calibri"/>
            </a:endParaRPr>
          </a:p>
          <a:p>
            <a:pPr marL="622935" marR="61595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получили многие идеи его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творчества.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История</a:t>
            </a:r>
            <a:endParaRPr sz="1800">
              <a:latin typeface="Calibri"/>
              <a:cs typeface="Calibri"/>
            </a:endParaRPr>
          </a:p>
          <a:p>
            <a:pPr marL="130810" marR="123825" indent="635" algn="ctr">
              <a:lnSpc>
                <a:spcPct val="100000"/>
              </a:lnSpc>
              <a:spcBef>
                <a:spcPts val="5"/>
              </a:spcBef>
            </a:pPr>
            <a:r>
              <a:rPr sz="1800" b="1" i="1" spc="-10" dirty="0">
                <a:latin typeface="Calibri"/>
                <a:cs typeface="Calibri"/>
              </a:rPr>
              <a:t>Карамазовых,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как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писал</a:t>
            </a:r>
            <a:r>
              <a:rPr sz="1800" b="1" i="1" dirty="0">
                <a:latin typeface="Calibri"/>
                <a:cs typeface="Calibri"/>
              </a:rPr>
              <a:t> автор,—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это не </a:t>
            </a:r>
            <a:r>
              <a:rPr sz="1800" b="1" i="1" spc="-5" dirty="0">
                <a:latin typeface="Calibri"/>
                <a:cs typeface="Calibri"/>
              </a:rPr>
              <a:t>просто семейная </a:t>
            </a:r>
            <a:r>
              <a:rPr sz="1800" b="1" i="1" spc="-10" dirty="0">
                <a:latin typeface="Calibri"/>
                <a:cs typeface="Calibri"/>
              </a:rPr>
              <a:t>хроника, </a:t>
            </a:r>
            <a:r>
              <a:rPr sz="1800" b="1" i="1" dirty="0">
                <a:latin typeface="Calibri"/>
                <a:cs typeface="Calibri"/>
              </a:rPr>
              <a:t>а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типизированное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обобщенное</a:t>
            </a:r>
            <a:endParaRPr sz="18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«изображение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нашей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современной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действительности,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нашей</a:t>
            </a:r>
            <a:endParaRPr sz="1800">
              <a:latin typeface="Calibri"/>
              <a:cs typeface="Calibri"/>
            </a:endParaRPr>
          </a:p>
          <a:p>
            <a:pPr marL="324485" marR="31559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современной</a:t>
            </a:r>
            <a:r>
              <a:rPr sz="1800" b="1" i="1" spc="-8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интеллигентской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России».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595937"/>
            <a:ext cx="9144000" cy="1262380"/>
          </a:xfrm>
          <a:custGeom>
            <a:avLst/>
            <a:gdLst/>
            <a:ahLst/>
            <a:cxnLst/>
            <a:rect l="l" t="t" r="r" b="b"/>
            <a:pathLst>
              <a:path w="9144000" h="1262379">
                <a:moveTo>
                  <a:pt x="9144000" y="0"/>
                </a:moveTo>
                <a:lnTo>
                  <a:pt x="0" y="0"/>
                </a:lnTo>
                <a:lnTo>
                  <a:pt x="0" y="1262060"/>
                </a:lnTo>
                <a:lnTo>
                  <a:pt x="9144000" y="126206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5630671"/>
            <a:ext cx="89852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-10" dirty="0">
                <a:latin typeface="Times New Roman"/>
                <a:cs typeface="Times New Roman"/>
              </a:rPr>
              <a:t>Братья</a:t>
            </a:r>
            <a:r>
              <a:rPr sz="1600" b="1" spc="38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Карамазовы</a:t>
            </a:r>
            <a:r>
              <a:rPr sz="1600" b="1" spc="3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spc="3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 </a:t>
            </a:r>
            <a:r>
              <a:rPr sz="1600" b="1" spc="-10" dirty="0">
                <a:latin typeface="Times New Roman"/>
                <a:cs typeface="Times New Roman"/>
              </a:rPr>
              <a:t>четырех</a:t>
            </a:r>
            <a:r>
              <a:rPr sz="1600" b="1" spc="38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 </a:t>
            </a:r>
            <a:r>
              <a:rPr sz="1600" b="1" spc="-5" dirty="0">
                <a:latin typeface="Times New Roman"/>
                <a:cs typeface="Times New Roman"/>
              </a:rPr>
              <a:t>с </a:t>
            </a:r>
            <a:r>
              <a:rPr sz="1600" b="1" spc="-15" dirty="0">
                <a:latin typeface="Times New Roman"/>
                <a:cs typeface="Times New Roman"/>
              </a:rPr>
              <a:t>эпилогом</a:t>
            </a:r>
            <a:r>
              <a:rPr sz="1600" b="1" spc="3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[в 2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томах]</a:t>
            </a:r>
            <a:r>
              <a:rPr sz="1600" b="1" spc="7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 </a:t>
            </a:r>
            <a:r>
              <a:rPr sz="1600" b="1" spc="5" dirty="0">
                <a:latin typeface="Times New Roman"/>
                <a:cs typeface="Times New Roman"/>
              </a:rPr>
              <a:t>М. </a:t>
            </a:r>
            <a:r>
              <a:rPr sz="1600" b="1" spc="-5" dirty="0">
                <a:latin typeface="Times New Roman"/>
                <a:cs typeface="Times New Roman"/>
              </a:rPr>
              <a:t>Достоевский. – Минск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Издательство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«Белорусская Советская</a:t>
            </a:r>
            <a:r>
              <a:rPr sz="1600" b="1" spc="-5" dirty="0">
                <a:latin typeface="Times New Roman"/>
                <a:cs typeface="Times New Roman"/>
              </a:rPr>
              <a:t> Энциклопедия» имени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Петруся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Бровки,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1981.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(Библиотека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отечественной</a:t>
            </a:r>
            <a:r>
              <a:rPr sz="1600" b="1" spc="-5" dirty="0">
                <a:latin typeface="Times New Roman"/>
                <a:cs typeface="Times New Roman"/>
              </a:rPr>
              <a:t> 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зарубежной</a:t>
            </a:r>
            <a:r>
              <a:rPr sz="1600" b="1" spc="-5" dirty="0">
                <a:latin typeface="Times New Roman"/>
                <a:cs typeface="Times New Roman"/>
              </a:rPr>
              <a:t> классики).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60" dirty="0">
                <a:latin typeface="Times New Roman"/>
                <a:cs typeface="Times New Roman"/>
              </a:rPr>
              <a:t>Т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Ч.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1–2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1981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36</a:t>
            </a:r>
            <a:r>
              <a:rPr sz="1600" b="1" spc="-5" dirty="0">
                <a:latin typeface="Times New Roman"/>
                <a:cs typeface="Times New Roman"/>
              </a:rPr>
              <a:t>8</a:t>
            </a:r>
            <a:r>
              <a:rPr sz="1600" b="1" spc="-10" dirty="0">
                <a:latin typeface="Times New Roman"/>
                <a:cs typeface="Times New Roman"/>
              </a:rPr>
              <a:t> с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00" cy="60579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027737"/>
              <a:ext cx="9144000" cy="830580"/>
            </a:xfrm>
            <a:custGeom>
              <a:avLst/>
              <a:gdLst/>
              <a:ahLst/>
              <a:cxnLst/>
              <a:rect l="l" t="t" r="r" b="b"/>
              <a:pathLst>
                <a:path w="9144000" h="830579">
                  <a:moveTo>
                    <a:pt x="9144000" y="0"/>
                  </a:moveTo>
                  <a:lnTo>
                    <a:pt x="0" y="0"/>
                  </a:lnTo>
                  <a:lnTo>
                    <a:pt x="0" y="830262"/>
                  </a:lnTo>
                  <a:lnTo>
                    <a:pt x="9144000" y="83026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739" y="6059525"/>
            <a:ext cx="84340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Братья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Карамазовы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роман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 4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частях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 </a:t>
            </a:r>
            <a:r>
              <a:rPr sz="1600" b="1" spc="-15" dirty="0">
                <a:latin typeface="Times New Roman"/>
                <a:cs typeface="Times New Roman"/>
              </a:rPr>
              <a:t>эпилогом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[в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книгах]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Правда,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1980.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  <a:p>
            <a:pPr marL="60960">
              <a:lnSpc>
                <a:spcPct val="100000"/>
              </a:lnSpc>
            </a:pPr>
            <a:r>
              <a:rPr sz="1600" b="1" spc="-10" dirty="0">
                <a:latin typeface="Times New Roman"/>
                <a:cs typeface="Times New Roman"/>
              </a:rPr>
              <a:t>Кн.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Ч.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1–2.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1980.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399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1066672"/>
            <a:ext cx="3962400" cy="369417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572000" y="1066672"/>
            <a:ext cx="3962400" cy="369442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20345" marR="212090" indent="394970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В «Братьях </a:t>
            </a:r>
            <a:r>
              <a:rPr sz="1800" b="1" i="1" spc="-10" dirty="0">
                <a:latin typeface="Calibri"/>
                <a:cs typeface="Calibri"/>
              </a:rPr>
              <a:t>Карамазовых» </a:t>
            </a:r>
            <a:r>
              <a:rPr sz="1800" b="1" i="1" spc="-5" dirty="0">
                <a:latin typeface="Calibri"/>
                <a:cs typeface="Calibri"/>
              </a:rPr>
              <a:t> уголовное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преступление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связано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</a:t>
            </a:r>
            <a:endParaRPr sz="1800">
              <a:latin typeface="Calibri"/>
              <a:cs typeface="Calibri"/>
            </a:endParaRPr>
          </a:p>
          <a:p>
            <a:pPr marL="137795" marR="12890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великими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мировыми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«вопросами»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вечными</a:t>
            </a:r>
            <a:r>
              <a:rPr sz="1800" b="1" i="1" spc="-5" dirty="0">
                <a:latin typeface="Calibri"/>
                <a:cs typeface="Calibri"/>
              </a:rPr>
              <a:t> художественно-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философскими темами.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Философия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0" dirty="0">
                <a:latin typeface="Calibri"/>
                <a:cs typeface="Calibri"/>
              </a:rPr>
              <a:t> психология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«преступления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100330" marR="9017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наказания», дилемма </a:t>
            </a:r>
            <a:r>
              <a:rPr sz="1800" b="1" i="1" dirty="0">
                <a:latin typeface="Calibri"/>
                <a:cs typeface="Calibri"/>
              </a:rPr>
              <a:t>«социализма 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христианства»,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извечная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борьба</a:t>
            </a:r>
            <a:endParaRPr sz="1800">
              <a:latin typeface="Calibri"/>
              <a:cs typeface="Calibri"/>
            </a:endParaRPr>
          </a:p>
          <a:p>
            <a:pPr marL="294005" marR="285115" indent="-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«божьего»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«дьявольского»</a:t>
            </a:r>
            <a:r>
              <a:rPr sz="1800" b="1" i="1" dirty="0">
                <a:latin typeface="Calibri"/>
                <a:cs typeface="Calibri"/>
              </a:rPr>
              <a:t> 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душах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людей,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традиционная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для</a:t>
            </a:r>
            <a:endParaRPr sz="1800">
              <a:latin typeface="Calibri"/>
              <a:cs typeface="Calibri"/>
            </a:endParaRPr>
          </a:p>
          <a:p>
            <a:pPr marL="206375" marR="20002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классической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русской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литературы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тема </a:t>
            </a:r>
            <a:r>
              <a:rPr sz="1800" b="1" i="1" spc="-5" dirty="0">
                <a:latin typeface="Calibri"/>
                <a:cs typeface="Calibri"/>
              </a:rPr>
              <a:t>«отцов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детей» </a:t>
            </a:r>
            <a:r>
              <a:rPr sz="1800" b="1" i="1" dirty="0">
                <a:latin typeface="Calibri"/>
                <a:cs typeface="Calibri"/>
              </a:rPr>
              <a:t>— </a:t>
            </a:r>
            <a:r>
              <a:rPr sz="1800" b="1" i="1" spc="-10" dirty="0">
                <a:latin typeface="Calibri"/>
                <a:cs typeface="Calibri"/>
              </a:rPr>
              <a:t>такова 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проблематика</a:t>
            </a:r>
            <a:r>
              <a:rPr sz="1800" b="1" i="1" spc="-5" dirty="0">
                <a:latin typeface="Calibri"/>
                <a:cs typeface="Calibri"/>
              </a:rPr>
              <a:t> романа.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08167" y="17780"/>
            <a:ext cx="23533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0" spc="-10" dirty="0">
                <a:latin typeface="Times New Roman"/>
                <a:cs typeface="Times New Roman"/>
              </a:rPr>
              <a:t>Братья</a:t>
            </a:r>
            <a:r>
              <a:rPr sz="2000" i="0" spc="-55" dirty="0">
                <a:latin typeface="Times New Roman"/>
                <a:cs typeface="Times New Roman"/>
              </a:rPr>
              <a:t> </a:t>
            </a:r>
            <a:r>
              <a:rPr sz="2000" i="0" spc="-10" dirty="0">
                <a:latin typeface="Times New Roman"/>
                <a:cs typeface="Times New Roman"/>
              </a:rPr>
              <a:t>Карамазовы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886200" cy="58070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749925"/>
              <a:ext cx="9144000" cy="1108075"/>
            </a:xfrm>
            <a:custGeom>
              <a:avLst/>
              <a:gdLst/>
              <a:ahLst/>
              <a:cxnLst/>
              <a:rect l="l" t="t" r="r" b="b"/>
              <a:pathLst>
                <a:path w="9144000" h="1108075">
                  <a:moveTo>
                    <a:pt x="9144000" y="0"/>
                  </a:moveTo>
                  <a:lnTo>
                    <a:pt x="0" y="0"/>
                  </a:lnTo>
                  <a:lnTo>
                    <a:pt x="0" y="1108075"/>
                  </a:lnTo>
                  <a:lnTo>
                    <a:pt x="9144000" y="110807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739" y="5777890"/>
            <a:ext cx="873950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М.</a:t>
            </a:r>
            <a:r>
              <a:rPr sz="1600" b="1" spc="-10" dirty="0">
                <a:latin typeface="Times New Roman"/>
                <a:cs typeface="Times New Roman"/>
              </a:rPr>
              <a:t> Полное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собрание сочинений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[в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30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томах]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АН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0" dirty="0">
                <a:latin typeface="Times New Roman"/>
                <a:cs typeface="Times New Roman"/>
              </a:rPr>
              <a:t>СССР,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imes New Roman"/>
                <a:cs typeface="Times New Roman"/>
              </a:rPr>
              <a:t>Институт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русской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литературы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(Пушкинский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дом).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Ленинград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spc="-20" dirty="0">
                <a:latin typeface="Times New Roman"/>
                <a:cs typeface="Times New Roman"/>
              </a:rPr>
              <a:t>Наука,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Ленинградское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imes New Roman"/>
                <a:cs typeface="Times New Roman"/>
              </a:rPr>
              <a:t>отделение,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1972–1990.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80" dirty="0">
                <a:latin typeface="Times New Roman"/>
                <a:cs typeface="Times New Roman"/>
              </a:rPr>
              <a:t>Т.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21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Дневник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писателя,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1873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Статьи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заметки,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1873–1878.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1980.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550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838072"/>
            <a:ext cx="4038600" cy="424662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495800" y="838072"/>
            <a:ext cx="4038600" cy="42468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50495" marR="144780" indent="2540" algn="ctr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«Дневник» </a:t>
            </a:r>
            <a:r>
              <a:rPr sz="1800" b="1" i="1" spc="-5" dirty="0">
                <a:latin typeface="Calibri"/>
                <a:cs typeface="Calibri"/>
              </a:rPr>
              <a:t>1876—1877 </a:t>
            </a:r>
            <a:r>
              <a:rPr sz="1800" b="1" i="1" dirty="0">
                <a:latin typeface="Calibri"/>
                <a:cs typeface="Calibri"/>
              </a:rPr>
              <a:t>— сплав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публицистических </a:t>
            </a:r>
            <a:r>
              <a:rPr sz="1800" b="1" i="1" dirty="0">
                <a:latin typeface="Calibri"/>
                <a:cs typeface="Calibri"/>
              </a:rPr>
              <a:t>статей, </a:t>
            </a:r>
            <a:r>
              <a:rPr sz="1800" b="1" i="1" spc="-10" dirty="0">
                <a:latin typeface="Calibri"/>
                <a:cs typeface="Calibri"/>
              </a:rPr>
              <a:t>очерков,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фельетонов, </a:t>
            </a:r>
            <a:r>
              <a:rPr sz="1800" b="1" i="1" dirty="0">
                <a:latin typeface="Calibri"/>
                <a:cs typeface="Calibri"/>
              </a:rPr>
              <a:t>«антикритик»,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мемуаров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художественных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произведений.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«Дневнике»</a:t>
            </a:r>
            <a:endParaRPr sz="1800">
              <a:latin typeface="Calibri"/>
              <a:cs typeface="Calibri"/>
            </a:endParaRPr>
          </a:p>
          <a:p>
            <a:pPr marL="176530" marR="167005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преломились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непосредственные,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горячим следам, </a:t>
            </a:r>
            <a:r>
              <a:rPr sz="1800" b="1" i="1" dirty="0">
                <a:latin typeface="Calibri"/>
                <a:cs typeface="Calibri"/>
              </a:rPr>
              <a:t>впечатления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мнения </a:t>
            </a:r>
            <a:r>
              <a:rPr sz="1800" b="1" i="1" spc="-10" dirty="0">
                <a:latin typeface="Calibri"/>
                <a:cs typeface="Calibri"/>
              </a:rPr>
              <a:t>Достоевского </a:t>
            </a:r>
            <a:r>
              <a:rPr sz="1800" b="1" i="1" dirty="0">
                <a:latin typeface="Calibri"/>
                <a:cs typeface="Calibri"/>
              </a:rPr>
              <a:t>о </a:t>
            </a:r>
            <a:r>
              <a:rPr sz="1800" b="1" i="1" spc="-5" dirty="0">
                <a:latin typeface="Calibri"/>
                <a:cs typeface="Calibri"/>
              </a:rPr>
              <a:t>важнейших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явлениях </a:t>
            </a:r>
            <a:r>
              <a:rPr sz="1800" b="1" i="1" spc="-10" dirty="0">
                <a:latin typeface="Calibri"/>
                <a:cs typeface="Calibri"/>
              </a:rPr>
              <a:t>европейской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10" dirty="0">
                <a:latin typeface="Calibri"/>
                <a:cs typeface="Calibri"/>
              </a:rPr>
              <a:t>русской </a:t>
            </a:r>
            <a:r>
              <a:rPr sz="1800" b="1" i="1" spc="-5" dirty="0">
                <a:latin typeface="Calibri"/>
                <a:cs typeface="Calibri"/>
              </a:rPr>
              <a:t> общественно-политической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320675" marR="31178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культурной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жизни,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волновавшие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юридические,</a:t>
            </a:r>
            <a:endParaRPr sz="1800">
              <a:latin typeface="Calibri"/>
              <a:cs typeface="Calibri"/>
            </a:endParaRPr>
          </a:p>
          <a:p>
            <a:pPr marL="186690" marR="17970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социальные,</a:t>
            </a:r>
            <a:r>
              <a:rPr sz="1800" b="1" i="1" spc="-8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этико-педагогические,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эстетические и </a:t>
            </a:r>
            <a:r>
              <a:rPr sz="1800" b="1" i="1" spc="-5" dirty="0">
                <a:latin typeface="Calibri"/>
                <a:cs typeface="Calibri"/>
              </a:rPr>
              <a:t>политические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проблемы.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1000" y="419100"/>
            <a:ext cx="4191000" cy="5753100"/>
            <a:chOff x="381000" y="419100"/>
            <a:chExt cx="4191000" cy="57531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495300"/>
              <a:ext cx="4038600" cy="56007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9100" y="457200"/>
              <a:ext cx="4114800" cy="5676900"/>
            </a:xfrm>
            <a:custGeom>
              <a:avLst/>
              <a:gdLst/>
              <a:ahLst/>
              <a:cxnLst/>
              <a:rect l="l" t="t" r="r" b="b"/>
              <a:pathLst>
                <a:path w="4114800" h="5676900">
                  <a:moveTo>
                    <a:pt x="0" y="5676900"/>
                  </a:moveTo>
                  <a:lnTo>
                    <a:pt x="4114800" y="5676900"/>
                  </a:lnTo>
                  <a:lnTo>
                    <a:pt x="4114800" y="0"/>
                  </a:lnTo>
                  <a:lnTo>
                    <a:pt x="0" y="0"/>
                  </a:lnTo>
                  <a:lnTo>
                    <a:pt x="0" y="567690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55065" y="6268923"/>
            <a:ext cx="3321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Фёдор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Михайлович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Достоевский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9200" y="838200"/>
            <a:ext cx="3429000" cy="48768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029200" y="838200"/>
            <a:ext cx="3429000" cy="487680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37160" marR="128270" algn="ctr">
              <a:lnSpc>
                <a:spcPct val="100000"/>
              </a:lnSpc>
              <a:spcBef>
                <a:spcPts val="720"/>
              </a:spcBef>
            </a:pPr>
            <a:r>
              <a:rPr sz="1800" b="1" i="1" spc="-5" dirty="0">
                <a:latin typeface="Calibri"/>
                <a:cs typeface="Calibri"/>
              </a:rPr>
              <a:t>Достоевский сегодня </a:t>
            </a:r>
            <a:r>
              <a:rPr sz="1800" b="1" i="1" dirty="0">
                <a:latin typeface="Calibri"/>
                <a:cs typeface="Calibri"/>
              </a:rPr>
              <a:t>– </a:t>
            </a:r>
            <a:r>
              <a:rPr sz="1800" b="1" i="1" spc="-5" dirty="0">
                <a:latin typeface="Calibri"/>
                <a:cs typeface="Calibri"/>
              </a:rPr>
              <a:t>один из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самых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цитируемых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переводимых русских авторов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мире.</a:t>
            </a:r>
            <a:endParaRPr sz="1800">
              <a:latin typeface="Calibri"/>
              <a:cs typeface="Calibri"/>
            </a:endParaRPr>
          </a:p>
          <a:p>
            <a:pPr marL="189865" marR="13144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Его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художественное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наследие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анализируется</a:t>
            </a:r>
            <a:endParaRPr sz="1800">
              <a:latin typeface="Calibri"/>
              <a:cs typeface="Calibri"/>
            </a:endParaRPr>
          </a:p>
          <a:p>
            <a:pPr marL="95885" marR="8890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литературоведами, изучается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современными </a:t>
            </a:r>
            <a:r>
              <a:rPr sz="1800" b="1" i="1" spc="-10" dirty="0">
                <a:latin typeface="Calibri"/>
                <a:cs typeface="Calibri"/>
              </a:rPr>
              <a:t>школьниками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студентами,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произведениям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писателя</a:t>
            </a:r>
            <a:endParaRPr sz="18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ставят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спектакли,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снимают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кинофильмы.</a:t>
            </a:r>
            <a:endParaRPr sz="1800">
              <a:latin typeface="Calibri"/>
              <a:cs typeface="Calibri"/>
            </a:endParaRPr>
          </a:p>
          <a:p>
            <a:pPr marL="149225" marR="13970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Множество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цитат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вошли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золотой </a:t>
            </a:r>
            <a:r>
              <a:rPr sz="1800" b="1" i="1" dirty="0">
                <a:latin typeface="Calibri"/>
                <a:cs typeface="Calibri"/>
              </a:rPr>
              <a:t>фонд </a:t>
            </a:r>
            <a:r>
              <a:rPr sz="1800" b="1" i="1" spc="-10" dirty="0">
                <a:latin typeface="Calibri"/>
                <a:cs typeface="Calibri"/>
              </a:rPr>
              <a:t>мировой </a:t>
            </a:r>
            <a:r>
              <a:rPr sz="1800" b="1" i="1" spc="-5" dirty="0">
                <a:latin typeface="Calibri"/>
                <a:cs typeface="Calibri"/>
              </a:rPr>
              <a:t> мысли.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Имена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героев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стали</a:t>
            </a:r>
            <a:r>
              <a:rPr sz="1800" b="1" i="1" spc="-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нарицательными.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70375" cy="6324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273800"/>
              <a:ext cx="9144000" cy="584200"/>
            </a:xfrm>
            <a:custGeom>
              <a:avLst/>
              <a:gdLst/>
              <a:ahLst/>
              <a:cxnLst/>
              <a:rect l="l" t="t" r="r" b="b"/>
              <a:pathLst>
                <a:path w="9144000" h="584200">
                  <a:moveTo>
                    <a:pt x="9144000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9144000" y="584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200" y="304800"/>
              <a:ext cx="4724400" cy="59086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13909" y="322579"/>
            <a:ext cx="4034154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 marR="63500" indent="-635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«Родиться </a:t>
            </a:r>
            <a:r>
              <a:rPr dirty="0"/>
              <a:t>в</a:t>
            </a:r>
            <a:r>
              <a:rPr spc="-5" dirty="0"/>
              <a:t> России»</a:t>
            </a:r>
            <a:r>
              <a:rPr dirty="0"/>
              <a:t> —</a:t>
            </a:r>
            <a:r>
              <a:rPr spc="-5" dirty="0"/>
              <a:t> книга</a:t>
            </a:r>
            <a:r>
              <a:rPr dirty="0"/>
              <a:t> о </a:t>
            </a:r>
            <a:r>
              <a:rPr spc="5" dirty="0"/>
              <a:t> </a:t>
            </a:r>
            <a:r>
              <a:rPr spc="-10" dirty="0"/>
              <a:t>происхождении Достоевского </a:t>
            </a:r>
            <a:r>
              <a:rPr dirty="0"/>
              <a:t>— </a:t>
            </a:r>
            <a:r>
              <a:rPr spc="-10" dirty="0"/>
              <a:t>как </a:t>
            </a:r>
            <a:r>
              <a:rPr dirty="0"/>
              <a:t>в </a:t>
            </a:r>
            <a:r>
              <a:rPr spc="-395" dirty="0"/>
              <a:t> </a:t>
            </a:r>
            <a:r>
              <a:rPr spc="-10" dirty="0"/>
              <a:t>генеалогическом,</a:t>
            </a:r>
            <a:r>
              <a:rPr spc="-5" dirty="0"/>
              <a:t> </a:t>
            </a:r>
            <a:r>
              <a:rPr dirty="0"/>
              <a:t>так</a:t>
            </a:r>
            <a:r>
              <a:rPr spc="5" dirty="0"/>
              <a:t> </a:t>
            </a:r>
            <a:r>
              <a:rPr dirty="0"/>
              <a:t>и </a:t>
            </a:r>
            <a:r>
              <a:rPr spc="-10" dirty="0"/>
              <a:t>творческом</a:t>
            </a:r>
          </a:p>
          <a:p>
            <a:pPr marL="12065" marR="5080" algn="ctr">
              <a:lnSpc>
                <a:spcPct val="100000"/>
              </a:lnSpc>
            </a:pPr>
            <a:r>
              <a:rPr dirty="0"/>
              <a:t>смыслах.</a:t>
            </a:r>
            <a:r>
              <a:rPr spc="-30" dirty="0"/>
              <a:t> </a:t>
            </a:r>
            <a:r>
              <a:rPr dirty="0"/>
              <a:t>Впервые</a:t>
            </a:r>
            <a:r>
              <a:rPr spc="-5" dirty="0"/>
              <a:t> исследуется</a:t>
            </a:r>
            <a:r>
              <a:rPr spc="-45" dirty="0"/>
              <a:t> </a:t>
            </a:r>
            <a:r>
              <a:rPr dirty="0"/>
              <a:t>тайная </a:t>
            </a:r>
            <a:r>
              <a:rPr spc="-390" dirty="0"/>
              <a:t> </a:t>
            </a:r>
            <a:r>
              <a:rPr spc="-5" dirty="0"/>
              <a:t>родовая</a:t>
            </a:r>
            <a:r>
              <a:rPr spc="-20" dirty="0"/>
              <a:t> </a:t>
            </a:r>
            <a:r>
              <a:rPr spc="-5" dirty="0"/>
              <a:t>память</a:t>
            </a:r>
            <a:r>
              <a:rPr spc="5" dirty="0"/>
              <a:t> </a:t>
            </a:r>
            <a:r>
              <a:rPr spc="-5" dirty="0"/>
              <a:t>писателя, </a:t>
            </a:r>
            <a:r>
              <a:rPr dirty="0"/>
              <a:t>скрытые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739" y="1694434"/>
            <a:ext cx="8985250" cy="512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77055" marR="254635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обстоятельства его детства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юности.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Младший брат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Фёдора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Андрей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писал,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что</a:t>
            </a:r>
            <a:endParaRPr sz="1800">
              <a:latin typeface="Calibri"/>
              <a:cs typeface="Calibri"/>
            </a:endParaRPr>
          </a:p>
          <a:p>
            <a:pPr marL="4377055" marR="255270" indent="317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«брат Федя </a:t>
            </a:r>
            <a:r>
              <a:rPr sz="1800" b="1" i="1" spc="-5" dirty="0">
                <a:latin typeface="Calibri"/>
                <a:cs typeface="Calibri"/>
              </a:rPr>
              <a:t>более читал </a:t>
            </a:r>
            <a:r>
              <a:rPr sz="1800" b="1" i="1" dirty="0">
                <a:latin typeface="Calibri"/>
                <a:cs typeface="Calibri"/>
              </a:rPr>
              <a:t>сочинения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исторические, </a:t>
            </a:r>
            <a:r>
              <a:rPr sz="1800" b="1" i="1" dirty="0">
                <a:latin typeface="Calibri"/>
                <a:cs typeface="Calibri"/>
              </a:rPr>
              <a:t>серьёзные, а </a:t>
            </a:r>
            <a:r>
              <a:rPr sz="1800" b="1" i="1" spc="-5" dirty="0">
                <a:latin typeface="Calibri"/>
                <a:cs typeface="Calibri"/>
              </a:rPr>
              <a:t>также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попадавшиеся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романы.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Брат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же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Михаил </a:t>
            </a:r>
            <a:r>
              <a:rPr sz="1800" b="1" i="1" spc="-5" dirty="0">
                <a:latin typeface="Calibri"/>
                <a:cs typeface="Calibri"/>
              </a:rPr>
              <a:t> любил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поэзию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сам</a:t>
            </a:r>
            <a:r>
              <a:rPr sz="1800" b="1" i="1" spc="-5" dirty="0">
                <a:latin typeface="Calibri"/>
                <a:cs typeface="Calibri"/>
              </a:rPr>
              <a:t> пописывал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стихи…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</a:t>
            </a:r>
            <a:endParaRPr sz="1800">
              <a:latin typeface="Calibri"/>
              <a:cs typeface="Calibri"/>
            </a:endParaRPr>
          </a:p>
          <a:p>
            <a:pPr marL="4358640" marR="23876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на </a:t>
            </a:r>
            <a:r>
              <a:rPr sz="1800" b="1" i="1" spc="-5" dirty="0">
                <a:latin typeface="Calibri"/>
                <a:cs typeface="Calibri"/>
              </a:rPr>
              <a:t>Пушкине они мирились,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оба, </a:t>
            </a:r>
            <a:r>
              <a:rPr sz="1800" b="1" i="1" spc="-10" dirty="0">
                <a:latin typeface="Calibri"/>
                <a:cs typeface="Calibri"/>
              </a:rPr>
              <a:t>кажется,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тогда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чуть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всего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знали наизусть…».</a:t>
            </a:r>
            <a:endParaRPr sz="1800">
              <a:latin typeface="Calibri"/>
              <a:cs typeface="Calibri"/>
            </a:endParaRPr>
          </a:p>
          <a:p>
            <a:pPr marL="4320540" marR="19685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20" dirty="0">
                <a:latin typeface="Calibri"/>
                <a:cs typeface="Calibri"/>
              </a:rPr>
              <a:t>Гибель </a:t>
            </a:r>
            <a:r>
              <a:rPr sz="1800" b="1" i="1" spc="-5" dirty="0">
                <a:latin typeface="Calibri"/>
                <a:cs typeface="Calibri"/>
              </a:rPr>
              <a:t>Александра </a:t>
            </a:r>
            <a:r>
              <a:rPr sz="1800" b="1" i="1" dirty="0">
                <a:latin typeface="Calibri"/>
                <a:cs typeface="Calibri"/>
              </a:rPr>
              <a:t>Сергеевича юным </a:t>
            </a:r>
            <a:r>
              <a:rPr sz="1800" b="1" i="1" spc="-5" dirty="0">
                <a:latin typeface="Calibri"/>
                <a:cs typeface="Calibri"/>
              </a:rPr>
              <a:t>Федей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была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воспринята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как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личное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горе.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Андрей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Михайлович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писал:</a:t>
            </a:r>
            <a:r>
              <a:rPr sz="1800" b="1" i="1" dirty="0">
                <a:latin typeface="Calibri"/>
                <a:cs typeface="Calibri"/>
              </a:rPr>
              <a:t> «брат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Федя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4351020" marR="230504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разговорах </a:t>
            </a:r>
            <a:r>
              <a:rPr sz="1800" b="1" i="1" dirty="0">
                <a:latin typeface="Calibri"/>
                <a:cs typeface="Calibri"/>
              </a:rPr>
              <a:t>со </a:t>
            </a:r>
            <a:r>
              <a:rPr sz="1800" b="1" i="1" spc="-5" dirty="0">
                <a:latin typeface="Calibri"/>
                <a:cs typeface="Calibri"/>
              </a:rPr>
              <a:t>старшим братом </a:t>
            </a:r>
            <a:r>
              <a:rPr sz="1800" b="1" i="1" spc="-10" dirty="0">
                <a:latin typeface="Calibri"/>
                <a:cs typeface="Calibri"/>
              </a:rPr>
              <a:t>несколько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раз </a:t>
            </a:r>
            <a:r>
              <a:rPr sz="1800" b="1" i="1" spc="-5" dirty="0">
                <a:latin typeface="Calibri"/>
                <a:cs typeface="Calibri"/>
              </a:rPr>
              <a:t>повторял, что </a:t>
            </a:r>
            <a:r>
              <a:rPr sz="1800" b="1" i="1" spc="-15" dirty="0">
                <a:latin typeface="Calibri"/>
                <a:cs typeface="Calibri"/>
              </a:rPr>
              <a:t>ежели </a:t>
            </a:r>
            <a:r>
              <a:rPr sz="1800" b="1" i="1" spc="-5" dirty="0">
                <a:latin typeface="Calibri"/>
                <a:cs typeface="Calibri"/>
              </a:rPr>
              <a:t>бы </a:t>
            </a:r>
            <a:r>
              <a:rPr sz="1800" b="1" i="1" dirty="0">
                <a:latin typeface="Calibri"/>
                <a:cs typeface="Calibri"/>
              </a:rPr>
              <a:t>у нас не </a:t>
            </a:r>
            <a:r>
              <a:rPr sz="1800" b="1" i="1" spc="-5" dirty="0">
                <a:latin typeface="Calibri"/>
                <a:cs typeface="Calibri"/>
              </a:rPr>
              <a:t>было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семейного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траура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(умерла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мать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 </a:t>
            </a:r>
            <a:r>
              <a:rPr sz="1800" b="1" i="1" spc="-5" dirty="0">
                <a:latin typeface="Calibri"/>
                <a:cs typeface="Calibri"/>
              </a:rPr>
              <a:t>Мария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Фёдоровна),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то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он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просил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позволения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отца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носить траур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Пушкину».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10" dirty="0">
                <a:latin typeface="Times New Roman"/>
                <a:cs typeface="Times New Roman"/>
              </a:rPr>
              <a:t>Волгин,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И.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Л.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Родиться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России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2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современники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жизнь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2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документах</a:t>
            </a:r>
            <a:r>
              <a:rPr sz="1600" b="1" spc="2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И.</a:t>
            </a:r>
            <a:r>
              <a:rPr sz="1600" b="1" spc="229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Л.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Волгин.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Книга,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1991.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606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(Писатели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писателях).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3816350" cy="57912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6200"/>
            <a:ext cx="9144000" cy="6781800"/>
            <a:chOff x="0" y="76200"/>
            <a:chExt cx="9144000" cy="6781800"/>
          </a:xfrm>
        </p:grpSpPr>
        <p:sp>
          <p:nvSpPr>
            <p:cNvPr id="4" name="object 4"/>
            <p:cNvSpPr/>
            <p:nvPr/>
          </p:nvSpPr>
          <p:spPr>
            <a:xfrm>
              <a:off x="0" y="6027737"/>
              <a:ext cx="9144000" cy="830580"/>
            </a:xfrm>
            <a:custGeom>
              <a:avLst/>
              <a:gdLst/>
              <a:ahLst/>
              <a:cxnLst/>
              <a:rect l="l" t="t" r="r" b="b"/>
              <a:pathLst>
                <a:path w="9144000" h="830579">
                  <a:moveTo>
                    <a:pt x="9144000" y="0"/>
                  </a:moveTo>
                  <a:lnTo>
                    <a:pt x="0" y="0"/>
                  </a:lnTo>
                  <a:lnTo>
                    <a:pt x="0" y="830262"/>
                  </a:lnTo>
                  <a:lnTo>
                    <a:pt x="9144000" y="83026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6200" y="76200"/>
              <a:ext cx="5257800" cy="59086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«Если</a:t>
            </a:r>
            <a:r>
              <a:rPr spc="-5" dirty="0"/>
              <a:t> </a:t>
            </a:r>
            <a:r>
              <a:rPr dirty="0"/>
              <a:t>есть</a:t>
            </a:r>
            <a:r>
              <a:rPr spc="-10" dirty="0"/>
              <a:t> </a:t>
            </a:r>
            <a:r>
              <a:rPr dirty="0"/>
              <a:t>на свете </a:t>
            </a:r>
            <a:r>
              <a:rPr spc="-5" dirty="0"/>
              <a:t>страна, </a:t>
            </a:r>
            <a:r>
              <a:rPr spc="-10" dirty="0"/>
              <a:t>которая</a:t>
            </a:r>
            <a:r>
              <a:rPr spc="-5" dirty="0"/>
              <a:t> </a:t>
            </a:r>
            <a:r>
              <a:rPr dirty="0"/>
              <a:t>была</a:t>
            </a:r>
            <a:r>
              <a:rPr spc="5" dirty="0"/>
              <a:t> </a:t>
            </a:r>
            <a:r>
              <a:rPr spc="-5" dirty="0"/>
              <a:t>бы </a:t>
            </a:r>
            <a:r>
              <a:rPr dirty="0"/>
              <a:t> </a:t>
            </a:r>
            <a:r>
              <a:rPr spc="-5" dirty="0"/>
              <a:t>для</a:t>
            </a:r>
            <a:r>
              <a:rPr spc="-10" dirty="0"/>
              <a:t> </a:t>
            </a:r>
            <a:r>
              <a:rPr spc="-5" dirty="0"/>
              <a:t>других, отдаленных</a:t>
            </a:r>
            <a:r>
              <a:rPr spc="20" dirty="0"/>
              <a:t> </a:t>
            </a:r>
            <a:r>
              <a:rPr spc="-5" dirty="0"/>
              <a:t>или сопредельных</a:t>
            </a:r>
            <a:r>
              <a:rPr spc="10" dirty="0"/>
              <a:t> </a:t>
            </a:r>
            <a:r>
              <a:rPr dirty="0"/>
              <a:t>с нею </a:t>
            </a:r>
            <a:r>
              <a:rPr spc="-395" dirty="0"/>
              <a:t> </a:t>
            </a:r>
            <a:r>
              <a:rPr dirty="0"/>
              <a:t>стран </a:t>
            </a:r>
            <a:r>
              <a:rPr spc="-5" dirty="0"/>
              <a:t>более </a:t>
            </a:r>
            <a:r>
              <a:rPr dirty="0"/>
              <a:t>неизвестною, </a:t>
            </a:r>
            <a:r>
              <a:rPr spc="-5" dirty="0"/>
              <a:t>неисследованною, </a:t>
            </a:r>
            <a:r>
              <a:rPr dirty="0"/>
              <a:t> </a:t>
            </a:r>
            <a:r>
              <a:rPr spc="-5" dirty="0"/>
              <a:t>более</a:t>
            </a:r>
            <a:r>
              <a:rPr spc="-15" dirty="0"/>
              <a:t> </a:t>
            </a:r>
            <a:r>
              <a:rPr spc="-5" dirty="0"/>
              <a:t>всех</a:t>
            </a:r>
            <a:r>
              <a:rPr spc="-10" dirty="0"/>
              <a:t> </a:t>
            </a:r>
            <a:r>
              <a:rPr spc="-5" dirty="0"/>
              <a:t>других</a:t>
            </a:r>
            <a:r>
              <a:rPr dirty="0"/>
              <a:t> стран</a:t>
            </a:r>
            <a:r>
              <a:rPr spc="-10" dirty="0"/>
              <a:t> </a:t>
            </a:r>
            <a:r>
              <a:rPr dirty="0"/>
              <a:t>непонятою</a:t>
            </a:r>
            <a:r>
              <a:rPr spc="5" dirty="0"/>
              <a:t> </a:t>
            </a:r>
            <a:r>
              <a:rPr dirty="0"/>
              <a:t>и</a:t>
            </a:r>
          </a:p>
          <a:p>
            <a:pPr marL="12700" marR="230504">
              <a:lnSpc>
                <a:spcPct val="100000"/>
              </a:lnSpc>
            </a:pPr>
            <a:r>
              <a:rPr dirty="0"/>
              <a:t>непонятною, то эта </a:t>
            </a:r>
            <a:r>
              <a:rPr spc="-5" dirty="0"/>
              <a:t>страна есть, бесспорно, </a:t>
            </a:r>
            <a:r>
              <a:rPr spc="-395" dirty="0"/>
              <a:t> </a:t>
            </a:r>
            <a:r>
              <a:rPr spc="-5" dirty="0"/>
              <a:t>Россия для западных соседей </a:t>
            </a:r>
            <a:r>
              <a:rPr dirty="0"/>
              <a:t>своих. </a:t>
            </a:r>
            <a:r>
              <a:rPr spc="-10" dirty="0"/>
              <a:t>Никакой </a:t>
            </a:r>
            <a:r>
              <a:rPr spc="-5" dirty="0"/>
              <a:t> Китай, </a:t>
            </a:r>
            <a:r>
              <a:rPr spc="-10" dirty="0"/>
              <a:t>никакая</a:t>
            </a:r>
            <a:r>
              <a:rPr spc="-5" dirty="0"/>
              <a:t> Япония</a:t>
            </a:r>
            <a:r>
              <a:rPr spc="5" dirty="0"/>
              <a:t> </a:t>
            </a:r>
            <a:r>
              <a:rPr dirty="0"/>
              <a:t>не</a:t>
            </a:r>
            <a:r>
              <a:rPr spc="15" dirty="0"/>
              <a:t> </a:t>
            </a:r>
            <a:r>
              <a:rPr spc="-5" dirty="0"/>
              <a:t>могут</a:t>
            </a:r>
            <a:r>
              <a:rPr spc="10" dirty="0"/>
              <a:t> </a:t>
            </a:r>
            <a:r>
              <a:rPr spc="-5" dirty="0"/>
              <a:t>быть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739" y="2014473"/>
            <a:ext cx="8987790" cy="4801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99535" marR="1905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покрыты </a:t>
            </a:r>
            <a:r>
              <a:rPr sz="1800" b="1" i="1" spc="-10" dirty="0">
                <a:latin typeface="Calibri"/>
                <a:cs typeface="Calibri"/>
              </a:rPr>
              <a:t>такой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тайной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для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европейской </a:t>
            </a:r>
            <a:r>
              <a:rPr sz="1800" b="1" i="1" spc="-5" dirty="0">
                <a:latin typeface="Calibri"/>
                <a:cs typeface="Calibri"/>
              </a:rPr>
              <a:t> пытливости,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как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Россия,</a:t>
            </a:r>
            <a:r>
              <a:rPr sz="1800" b="1" i="1" spc="-10" dirty="0">
                <a:latin typeface="Calibri"/>
                <a:cs typeface="Calibri"/>
              </a:rPr>
              <a:t> прежде,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настоящую</a:t>
            </a:r>
            <a:endParaRPr sz="1800">
              <a:latin typeface="Calibri"/>
              <a:cs typeface="Calibri"/>
            </a:endParaRPr>
          </a:p>
          <a:p>
            <a:pPr marL="3899535" marR="26670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минуту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даже,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может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быть,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еще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очень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долго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будущем.</a:t>
            </a:r>
            <a:r>
              <a:rPr sz="1800" b="1" i="1" spc="-5" dirty="0">
                <a:latin typeface="Calibri"/>
                <a:cs typeface="Calibri"/>
              </a:rPr>
              <a:t> Мы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</a:t>
            </a:r>
            <a:r>
              <a:rPr sz="1800" b="1" i="1" spc="-5" dirty="0">
                <a:latin typeface="Calibri"/>
                <a:cs typeface="Calibri"/>
              </a:rPr>
              <a:t> преувеличиваем.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Китай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Япония, во-первых, слишком далеки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Европы,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во-вторых,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5" dirty="0">
                <a:latin typeface="Calibri"/>
                <a:cs typeface="Calibri"/>
              </a:rPr>
              <a:t>доступ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туда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иногда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очень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труден;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Россия </a:t>
            </a:r>
            <a:r>
              <a:rPr sz="1800" b="1" i="1" spc="-10" dirty="0">
                <a:latin typeface="Calibri"/>
                <a:cs typeface="Calibri"/>
              </a:rPr>
              <a:t>же </a:t>
            </a:r>
            <a:r>
              <a:rPr sz="1800" b="1" i="1" dirty="0">
                <a:latin typeface="Calibri"/>
                <a:cs typeface="Calibri"/>
              </a:rPr>
              <a:t>вся </a:t>
            </a:r>
            <a:r>
              <a:rPr sz="1800" b="1" i="1" spc="-5" dirty="0">
                <a:latin typeface="Calibri"/>
                <a:cs typeface="Calibri"/>
              </a:rPr>
              <a:t>открыта перед </a:t>
            </a:r>
            <a:r>
              <a:rPr sz="1800" b="1" i="1" spc="-10" dirty="0">
                <a:latin typeface="Calibri"/>
                <a:cs typeface="Calibri"/>
              </a:rPr>
              <a:t>Европою, </a:t>
            </a:r>
            <a:r>
              <a:rPr sz="1800" b="1" i="1" spc="-5" dirty="0">
                <a:latin typeface="Calibri"/>
                <a:cs typeface="Calibri"/>
              </a:rPr>
              <a:t>русские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держат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себя</a:t>
            </a:r>
            <a:r>
              <a:rPr sz="1800" b="1" i="1" spc="-5" dirty="0">
                <a:latin typeface="Calibri"/>
                <a:cs typeface="Calibri"/>
              </a:rPr>
              <a:t> совершенно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нараспашку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перед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европейцами,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а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между </a:t>
            </a:r>
            <a:r>
              <a:rPr sz="1800" b="1" i="1" dirty="0">
                <a:latin typeface="Calibri"/>
                <a:cs typeface="Calibri"/>
              </a:rPr>
              <a:t>тем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характер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русского, 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может </a:t>
            </a:r>
            <a:r>
              <a:rPr sz="1800" b="1" i="1" spc="-5" dirty="0">
                <a:latin typeface="Calibri"/>
                <a:cs typeface="Calibri"/>
              </a:rPr>
              <a:t>быть,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даже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еще</a:t>
            </a:r>
            <a:r>
              <a:rPr sz="1800" b="1" i="1" dirty="0">
                <a:latin typeface="Calibri"/>
                <a:cs typeface="Calibri"/>
              </a:rPr>
              <a:t> слабее</a:t>
            </a:r>
            <a:r>
              <a:rPr sz="1800" b="1" i="1" spc="-5" dirty="0">
                <a:latin typeface="Calibri"/>
                <a:cs typeface="Calibri"/>
              </a:rPr>
              <a:t> обрисован</a:t>
            </a:r>
            <a:r>
              <a:rPr sz="1800" b="1" i="1" dirty="0">
                <a:latin typeface="Calibri"/>
                <a:cs typeface="Calibri"/>
              </a:rPr>
              <a:t> в</a:t>
            </a:r>
            <a:endParaRPr sz="1800">
              <a:latin typeface="Calibri"/>
              <a:cs typeface="Calibri"/>
            </a:endParaRPr>
          </a:p>
          <a:p>
            <a:pPr marL="3899535" marR="125095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сознании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европейца,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чем</a:t>
            </a:r>
            <a:r>
              <a:rPr sz="1800" b="1" i="1" spc="-10" dirty="0">
                <a:latin typeface="Calibri"/>
                <a:cs typeface="Calibri"/>
              </a:rPr>
              <a:t> характер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китайца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или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японца.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Для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Европы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Россия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одна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загадок</a:t>
            </a:r>
            <a:endParaRPr sz="1800">
              <a:latin typeface="Calibri"/>
              <a:cs typeface="Calibri"/>
            </a:endParaRPr>
          </a:p>
          <a:p>
            <a:pPr marL="3899535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Сфинкса».</a:t>
            </a:r>
            <a:endParaRPr sz="1800">
              <a:latin typeface="Calibri"/>
              <a:cs typeface="Calibri"/>
            </a:endParaRPr>
          </a:p>
          <a:p>
            <a:pPr marL="7098030">
              <a:lnSpc>
                <a:spcPct val="100000"/>
              </a:lnSpc>
            </a:pPr>
            <a:r>
              <a:rPr sz="1800" b="1" i="1" spc="-20" dirty="0">
                <a:latin typeface="Calibri"/>
                <a:cs typeface="Calibri"/>
              </a:rPr>
              <a:t>Ф.М.</a:t>
            </a:r>
            <a:r>
              <a:rPr sz="1800" b="1" i="1" spc="-6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Достоевский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600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dirty="0">
                <a:latin typeface="Times New Roman"/>
                <a:cs typeface="Times New Roman"/>
              </a:rPr>
              <a:t> Ф.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русской</a:t>
            </a:r>
            <a:r>
              <a:rPr sz="1600" b="1" spc="-10" dirty="0">
                <a:latin typeface="Times New Roman"/>
                <a:cs typeface="Times New Roman"/>
              </a:rPr>
              <a:t> литературе</a:t>
            </a:r>
            <a:r>
              <a:rPr sz="1600" b="1" spc="-5" dirty="0">
                <a:latin typeface="Times New Roman"/>
                <a:cs typeface="Times New Roman"/>
              </a:rPr>
              <a:t> 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сборник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dirty="0">
                <a:latin typeface="Times New Roman"/>
                <a:cs typeface="Times New Roman"/>
              </a:rPr>
              <a:t> 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Современник,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1987.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398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(Библиотека</a:t>
            </a:r>
            <a:r>
              <a:rPr sz="1600" b="1" spc="-5" dirty="0">
                <a:latin typeface="Times New Roman"/>
                <a:cs typeface="Times New Roman"/>
              </a:rPr>
              <a:t> "Любителям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российской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словесности".</a:t>
            </a:r>
            <a:r>
              <a:rPr sz="1600" b="1" dirty="0">
                <a:latin typeface="Times New Roman"/>
                <a:cs typeface="Times New Roman"/>
              </a:rPr>
              <a:t> Из 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литературного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наследия).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114800" cy="62928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273800"/>
              <a:ext cx="9144000" cy="584200"/>
            </a:xfrm>
            <a:custGeom>
              <a:avLst/>
              <a:gdLst/>
              <a:ahLst/>
              <a:cxnLst/>
              <a:rect l="l" t="t" r="r" b="b"/>
              <a:pathLst>
                <a:path w="9144000" h="584200">
                  <a:moveTo>
                    <a:pt x="9144000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9144000" y="584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739" y="6304584"/>
            <a:ext cx="898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Бердяев,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Н.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А.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Миросозерцание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Достоевского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5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Н.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А.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Бердяев.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Захаров,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2001.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174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(Знаменитые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книги).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-5" dirty="0">
                <a:latin typeface="Times New Roman"/>
                <a:cs typeface="Times New Roman"/>
              </a:rPr>
              <a:t> : 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200" y="1143000"/>
            <a:ext cx="4572000" cy="424662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361815" y="1161034"/>
            <a:ext cx="4398645" cy="414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125" marR="246379" indent="-508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«…Достоевский </a:t>
            </a:r>
            <a:r>
              <a:rPr sz="1800" b="1" i="1" spc="-10" dirty="0">
                <a:latin typeface="Calibri"/>
                <a:cs typeface="Calibri"/>
              </a:rPr>
              <a:t>имел определяющее </a:t>
            </a:r>
            <a:r>
              <a:rPr sz="1800" b="1" i="1" spc="-5" dirty="0">
                <a:latin typeface="Calibri"/>
                <a:cs typeface="Calibri"/>
              </a:rPr>
              <a:t> значение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моей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духовной</a:t>
            </a:r>
            <a:r>
              <a:rPr sz="1800" b="1" i="1" spc="-5" dirty="0">
                <a:latin typeface="Calibri"/>
                <a:cs typeface="Calibri"/>
              </a:rPr>
              <a:t> жизни.</a:t>
            </a:r>
            <a:r>
              <a:rPr sz="1800" b="1" i="1" spc="-10" dirty="0">
                <a:latin typeface="Calibri"/>
                <a:cs typeface="Calibri"/>
              </a:rPr>
              <a:t> Еще 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мальчиком </a:t>
            </a:r>
            <a:r>
              <a:rPr sz="1800" b="1" i="1" spc="-5" dirty="0">
                <a:latin typeface="Calibri"/>
                <a:cs typeface="Calibri"/>
              </a:rPr>
              <a:t>получил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прививку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Достоевского. </a:t>
            </a:r>
            <a:r>
              <a:rPr sz="1800" b="1" i="1" spc="-5" dirty="0">
                <a:latin typeface="Calibri"/>
                <a:cs typeface="Calibri"/>
              </a:rPr>
              <a:t>Он потряс мою душу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более, чем </a:t>
            </a:r>
            <a:r>
              <a:rPr sz="1800" b="1" i="1" dirty="0">
                <a:latin typeface="Calibri"/>
                <a:cs typeface="Calibri"/>
              </a:rPr>
              <a:t>кто-либо </a:t>
            </a:r>
            <a:r>
              <a:rPr sz="1800" b="1" i="1" spc="-5" dirty="0">
                <a:latin typeface="Calibri"/>
                <a:cs typeface="Calibri"/>
              </a:rPr>
              <a:t>из писателей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мыслителей.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Я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всегда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делил</a:t>
            </a:r>
            <a:r>
              <a:rPr sz="1800" b="1" i="1" spc="-5" dirty="0">
                <a:latin typeface="Calibri"/>
                <a:cs typeface="Calibri"/>
              </a:rPr>
              <a:t> людей</a:t>
            </a:r>
            <a:r>
              <a:rPr sz="1800" b="1" i="1" dirty="0">
                <a:latin typeface="Calibri"/>
                <a:cs typeface="Calibri"/>
              </a:rPr>
              <a:t> на</a:t>
            </a:r>
            <a:endParaRPr sz="1800">
              <a:latin typeface="Calibri"/>
              <a:cs typeface="Calibri"/>
            </a:endParaRPr>
          </a:p>
          <a:p>
            <a:pPr marL="12700" marR="22225" indent="28575" algn="just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людей </a:t>
            </a:r>
            <a:r>
              <a:rPr sz="1800" b="1" i="1" spc="-10" dirty="0">
                <a:latin typeface="Calibri"/>
                <a:cs typeface="Calibri"/>
              </a:rPr>
              <a:t>Достоевского </a:t>
            </a:r>
            <a:r>
              <a:rPr sz="1800" b="1" i="1" dirty="0">
                <a:latin typeface="Calibri"/>
                <a:cs typeface="Calibri"/>
              </a:rPr>
              <a:t>и людей, </a:t>
            </a:r>
            <a:r>
              <a:rPr sz="1800" b="1" i="1" spc="-5" dirty="0">
                <a:latin typeface="Calibri"/>
                <a:cs typeface="Calibri"/>
              </a:rPr>
              <a:t>чуждых его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духу. </a:t>
            </a:r>
            <a:r>
              <a:rPr sz="1800" b="1" i="1" spc="-5" dirty="0">
                <a:latin typeface="Calibri"/>
                <a:cs typeface="Calibri"/>
              </a:rPr>
              <a:t>Очень ранняя направленность моего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сознания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 философские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вопросы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была</a:t>
            </a:r>
            <a:endParaRPr sz="1800">
              <a:latin typeface="Calibri"/>
              <a:cs typeface="Calibri"/>
            </a:endParaRPr>
          </a:p>
          <a:p>
            <a:pPr marL="311150" marR="320040" indent="1905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связана </a:t>
            </a:r>
            <a:r>
              <a:rPr sz="1800" b="1" i="1" spc="-5" dirty="0">
                <a:latin typeface="Calibri"/>
                <a:cs typeface="Calibri"/>
              </a:rPr>
              <a:t>„проклятыми вопросами“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Достоевского.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Каждый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раз, </a:t>
            </a:r>
            <a:r>
              <a:rPr sz="1800" b="1" i="1" spc="-10" dirty="0">
                <a:latin typeface="Calibri"/>
                <a:cs typeface="Calibri"/>
              </a:rPr>
              <a:t>когда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я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перечитывал </a:t>
            </a:r>
            <a:r>
              <a:rPr sz="1800" b="1" i="1" spc="-10" dirty="0">
                <a:latin typeface="Calibri"/>
                <a:cs typeface="Calibri"/>
              </a:rPr>
              <a:t>Достоевского,</a:t>
            </a:r>
            <a:r>
              <a:rPr sz="1800" b="1" i="1" spc="-5" dirty="0">
                <a:latin typeface="Calibri"/>
                <a:cs typeface="Calibri"/>
              </a:rPr>
              <a:t> он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открывался мне </a:t>
            </a:r>
            <a:r>
              <a:rPr sz="1800" b="1" i="1" dirty="0">
                <a:latin typeface="Calibri"/>
                <a:cs typeface="Calibri"/>
              </a:rPr>
              <a:t>все с новых и новых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сторон…»</a:t>
            </a:r>
            <a:endParaRPr sz="1800">
              <a:latin typeface="Calibri"/>
              <a:cs typeface="Calibri"/>
            </a:endParaRPr>
          </a:p>
          <a:p>
            <a:pPr marL="2645410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Николай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Бердяев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"/>
            <a:ext cx="4114800" cy="62118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257923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199"/>
                </a:lnTo>
                <a:lnTo>
                  <a:pt x="9144000" y="584199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129778" y="6288735"/>
            <a:ext cx="93471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53440" algn="l"/>
              </a:tabLst>
            </a:pPr>
            <a:r>
              <a:rPr sz="1600" b="1" spc="-25" dirty="0">
                <a:latin typeface="Times New Roman"/>
                <a:cs typeface="Times New Roman"/>
              </a:rPr>
              <a:t>М</a:t>
            </a:r>
            <a:r>
              <a:rPr sz="1600" b="1" spc="-5" dirty="0">
                <a:latin typeface="Times New Roman"/>
                <a:cs typeface="Times New Roman"/>
              </a:rPr>
              <a:t>оск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6288735"/>
            <a:ext cx="78232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45515" algn="l"/>
                <a:tab pos="1280795" algn="l"/>
                <a:tab pos="2487295" algn="l"/>
                <a:tab pos="2725420" algn="l"/>
                <a:tab pos="3865879" algn="l"/>
                <a:tab pos="4587875" algn="l"/>
                <a:tab pos="5942965" algn="l"/>
                <a:tab pos="6127750" algn="l"/>
                <a:tab pos="6776720" algn="l"/>
              </a:tabLst>
            </a:pPr>
            <a:r>
              <a:rPr sz="1600" b="1" spc="-10" dirty="0">
                <a:latin typeface="Times New Roman"/>
                <a:cs typeface="Times New Roman"/>
              </a:rPr>
              <a:t>Кашина,	Н.	</a:t>
            </a:r>
            <a:r>
              <a:rPr sz="1600" b="1" spc="-5" dirty="0">
                <a:latin typeface="Times New Roman"/>
                <a:cs typeface="Times New Roman"/>
              </a:rPr>
              <a:t>В.</a:t>
            </a:r>
            <a:r>
              <a:rPr sz="1600" b="1" spc="60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Человек	</a:t>
            </a:r>
            <a:r>
              <a:rPr sz="1600" b="1" spc="-5" dirty="0">
                <a:latin typeface="Times New Roman"/>
                <a:cs typeface="Times New Roman"/>
              </a:rPr>
              <a:t>в	</a:t>
            </a:r>
            <a:r>
              <a:rPr sz="1600" b="1" spc="-10" dirty="0">
                <a:latin typeface="Times New Roman"/>
                <a:cs typeface="Times New Roman"/>
              </a:rPr>
              <a:t>творчестве	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59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	</a:t>
            </a:r>
            <a:r>
              <a:rPr sz="1600" b="1" spc="-10" dirty="0">
                <a:latin typeface="Times New Roman"/>
                <a:cs typeface="Times New Roman"/>
              </a:rPr>
              <a:t>Достоевского	</a:t>
            </a:r>
            <a:r>
              <a:rPr sz="1600" b="1" spc="-5" dirty="0">
                <a:latin typeface="Times New Roman"/>
                <a:cs typeface="Times New Roman"/>
              </a:rPr>
              <a:t>/	</a:t>
            </a:r>
            <a:r>
              <a:rPr sz="1600" b="1" dirty="0">
                <a:latin typeface="Times New Roman"/>
                <a:cs typeface="Times New Roman"/>
              </a:rPr>
              <a:t>Н.</a:t>
            </a:r>
            <a:r>
              <a:rPr sz="1600" b="1" spc="59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В.	Кашина.</a:t>
            </a:r>
            <a:r>
              <a:rPr sz="1600" b="1" spc="1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Художественная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литература,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1986.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316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1752600"/>
            <a:ext cx="3733800" cy="175425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53000" y="1752600"/>
            <a:ext cx="3733800" cy="175450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47320" marR="141605" indent="1270" algn="ctr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10" dirty="0">
                <a:latin typeface="Calibri"/>
                <a:cs typeface="Calibri"/>
              </a:rPr>
              <a:t>каждом </a:t>
            </a:r>
            <a:r>
              <a:rPr sz="1800" b="1" i="1" spc="-5" dirty="0">
                <a:latin typeface="Calibri"/>
                <a:cs typeface="Calibri"/>
              </a:rPr>
              <a:t>философском романе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 </a:t>
            </a:r>
            <a:r>
              <a:rPr sz="1800" b="1" i="1" dirty="0">
                <a:latin typeface="Calibri"/>
                <a:cs typeface="Calibri"/>
              </a:rPr>
              <a:t>есть </a:t>
            </a:r>
            <a:r>
              <a:rPr sz="1800" b="1" i="1" spc="-5" dirty="0">
                <a:latin typeface="Calibri"/>
                <a:cs typeface="Calibri"/>
              </a:rPr>
              <a:t>персонажи из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простонародья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–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лица </a:t>
            </a:r>
            <a:r>
              <a:rPr sz="1800" b="1" i="1" dirty="0">
                <a:latin typeface="Calibri"/>
                <a:cs typeface="Calibri"/>
              </a:rPr>
              <a:t> эпизодические,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чрезвычайно</a:t>
            </a:r>
            <a:endParaRPr sz="1800">
              <a:latin typeface="Calibri"/>
              <a:cs typeface="Calibri"/>
            </a:endParaRPr>
          </a:p>
          <a:p>
            <a:pPr marL="354965" marR="348615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значимые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10" dirty="0">
                <a:latin typeface="Calibri"/>
                <a:cs typeface="Calibri"/>
              </a:rPr>
              <a:t>общей концепции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произведения.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57600" cy="59118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027737"/>
            <a:ext cx="9144000" cy="830580"/>
          </a:xfrm>
          <a:custGeom>
            <a:avLst/>
            <a:gdLst/>
            <a:ahLst/>
            <a:cxnLst/>
            <a:rect l="l" t="t" r="r" b="b"/>
            <a:pathLst>
              <a:path w="9144000" h="830579">
                <a:moveTo>
                  <a:pt x="9144000" y="0"/>
                </a:moveTo>
                <a:lnTo>
                  <a:pt x="0" y="0"/>
                </a:lnTo>
                <a:lnTo>
                  <a:pt x="0" y="830262"/>
                </a:lnTo>
                <a:lnTo>
                  <a:pt x="9144000" y="830262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6059525"/>
            <a:ext cx="89852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Times New Roman"/>
                <a:cs typeface="Times New Roman"/>
              </a:rPr>
              <a:t>Громыко,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Сибирские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знакомые</a:t>
            </a:r>
            <a:r>
              <a:rPr sz="1600" b="1" spc="-5" dirty="0">
                <a:latin typeface="Times New Roman"/>
                <a:cs typeface="Times New Roman"/>
              </a:rPr>
              <a:t> 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друзья</a:t>
            </a:r>
            <a:r>
              <a:rPr sz="1600" b="1" spc="-5" dirty="0">
                <a:latin typeface="Times New Roman"/>
                <a:cs typeface="Times New Roman"/>
              </a:rPr>
              <a:t> Ф.</a:t>
            </a:r>
            <a:r>
              <a:rPr sz="1600" b="1" dirty="0">
                <a:latin typeface="Times New Roman"/>
                <a:cs typeface="Times New Roman"/>
              </a:rPr>
              <a:t> 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Достоевского,</a:t>
            </a:r>
            <a:r>
              <a:rPr sz="1600" b="1" spc="-5" dirty="0">
                <a:latin typeface="Times New Roman"/>
                <a:cs typeface="Times New Roman"/>
              </a:rPr>
              <a:t> 1850-1854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65" dirty="0">
                <a:latin typeface="Times New Roman"/>
                <a:cs typeface="Times New Roman"/>
              </a:rPr>
              <a:t>гг.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Times New Roman"/>
                <a:cs typeface="Times New Roman"/>
              </a:rPr>
              <a:t>М.  </a:t>
            </a:r>
            <a:r>
              <a:rPr sz="1600" b="1" dirty="0">
                <a:latin typeface="Times New Roman"/>
                <a:cs typeface="Times New Roman"/>
              </a:rPr>
              <a:t>М. 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Громыко.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10" dirty="0">
                <a:latin typeface="Times New Roman"/>
                <a:cs typeface="Times New Roman"/>
              </a:rPr>
              <a:t>Новосибирск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spc="-20" dirty="0">
                <a:latin typeface="Times New Roman"/>
                <a:cs typeface="Times New Roman"/>
              </a:rPr>
              <a:t>Наука, </a:t>
            </a:r>
            <a:r>
              <a:rPr sz="1600" b="1" dirty="0">
                <a:latin typeface="Times New Roman"/>
                <a:cs typeface="Times New Roman"/>
              </a:rPr>
              <a:t>1985.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168 </a:t>
            </a:r>
            <a:r>
              <a:rPr sz="1600" b="1" spc="-5" dirty="0">
                <a:latin typeface="Times New Roman"/>
                <a:cs typeface="Times New Roman"/>
              </a:rPr>
              <a:t>с. – (Страницы </a:t>
            </a:r>
            <a:r>
              <a:rPr sz="1600" b="1" spc="-10" dirty="0">
                <a:latin typeface="Times New Roman"/>
                <a:cs typeface="Times New Roman"/>
              </a:rPr>
              <a:t>истории </a:t>
            </a:r>
            <a:r>
              <a:rPr sz="1600" b="1" spc="-5" dirty="0">
                <a:latin typeface="Times New Roman"/>
                <a:cs typeface="Times New Roman"/>
              </a:rPr>
              <a:t>нашей </a:t>
            </a:r>
            <a:r>
              <a:rPr sz="1600" b="1" spc="-10" dirty="0">
                <a:latin typeface="Times New Roman"/>
                <a:cs typeface="Times New Roman"/>
              </a:rPr>
              <a:t>Родины).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25" dirty="0">
                <a:latin typeface="Times New Roman"/>
                <a:cs typeface="Times New Roman"/>
              </a:rPr>
              <a:t>Текст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14800" y="1447672"/>
            <a:ext cx="4572000" cy="286232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114800" y="1447672"/>
            <a:ext cx="4572000" cy="28625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02870" marR="94615" indent="-635" algn="ctr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книге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М. </a:t>
            </a:r>
            <a:r>
              <a:rPr sz="1800" b="1" i="1" spc="-20" dirty="0">
                <a:latin typeface="Calibri"/>
                <a:cs typeface="Calibri"/>
              </a:rPr>
              <a:t>Громыко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выразительно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очерчены портреты </a:t>
            </a:r>
            <a:r>
              <a:rPr sz="1800" b="1" i="1" dirty="0">
                <a:latin typeface="Calibri"/>
                <a:cs typeface="Calibri"/>
              </a:rPr>
              <a:t>сибирских </a:t>
            </a:r>
            <a:r>
              <a:rPr sz="1800" b="1" i="1" spc="-5" dirty="0">
                <a:latin typeface="Calibri"/>
                <a:cs typeface="Calibri"/>
              </a:rPr>
              <a:t>спутников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Достоевского. </a:t>
            </a:r>
            <a:r>
              <a:rPr sz="1800" b="1" i="1" dirty="0">
                <a:latin typeface="Calibri"/>
                <a:cs typeface="Calibri"/>
              </a:rPr>
              <a:t>Их </a:t>
            </a:r>
            <a:r>
              <a:rPr sz="1800" b="1" i="1" spc="-5" dirty="0">
                <a:latin typeface="Calibri"/>
                <a:cs typeface="Calibri"/>
              </a:rPr>
              <a:t>оказалось много. </a:t>
            </a:r>
            <a:r>
              <a:rPr sz="1800" b="1" i="1" spc="-10" dirty="0">
                <a:latin typeface="Calibri"/>
                <a:cs typeface="Calibri"/>
              </a:rPr>
              <a:t>Даже </a:t>
            </a:r>
            <a:r>
              <a:rPr sz="1800" b="1" i="1" spc="-5" dirty="0">
                <a:latin typeface="Calibri"/>
                <a:cs typeface="Calibri"/>
              </a:rPr>
              <a:t> очень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много,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том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числе </a:t>
            </a:r>
            <a:r>
              <a:rPr sz="1800" b="1" i="1" dirty="0">
                <a:latin typeface="Calibri"/>
                <a:cs typeface="Calibri"/>
              </a:rPr>
              <a:t>и среди</a:t>
            </a:r>
            <a:endParaRPr sz="1800">
              <a:latin typeface="Calibri"/>
              <a:cs typeface="Calibri"/>
            </a:endParaRPr>
          </a:p>
          <a:p>
            <a:pPr marL="148590" marR="142240" indent="141605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«черного</a:t>
            </a:r>
            <a:r>
              <a:rPr sz="1800" b="1" i="1" spc="-5" dirty="0">
                <a:latin typeface="Calibri"/>
                <a:cs typeface="Calibri"/>
              </a:rPr>
              <a:t> народа».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Они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прочно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вошли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жизнь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писателя</a:t>
            </a:r>
            <a:r>
              <a:rPr sz="1800" b="1" i="1" dirty="0">
                <a:latin typeface="Calibri"/>
                <a:cs typeface="Calibri"/>
              </a:rPr>
              <a:t> и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его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произведения: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от</a:t>
            </a:r>
            <a:endParaRPr sz="1800">
              <a:latin typeface="Calibri"/>
              <a:cs typeface="Calibri"/>
            </a:endParaRPr>
          </a:p>
          <a:p>
            <a:pPr marL="238760" marR="230504" indent="-190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«тетрадки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каторжной»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</a:t>
            </a:r>
            <a:r>
              <a:rPr sz="1800" b="1" i="1" dirty="0">
                <a:latin typeface="Calibri"/>
                <a:cs typeface="Calibri"/>
              </a:rPr>
              <a:t> «Братьев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Карамазовых».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Видное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место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уделено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книге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встрече </a:t>
            </a:r>
            <a:r>
              <a:rPr sz="1800" b="1" i="1" spc="-10" dirty="0">
                <a:latin typeface="Calibri"/>
                <a:cs typeface="Calibri"/>
              </a:rPr>
              <a:t>декабристов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петрашевцев.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14800" cy="62706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1219072"/>
            <a:ext cx="3505200" cy="36941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53000" y="1219072"/>
            <a:ext cx="3505200" cy="369442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63855" marR="356235" indent="144780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последние годы жизни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возрастает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популярность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Достоевского.</a:t>
            </a:r>
            <a:endParaRPr sz="1800">
              <a:latin typeface="Calibri"/>
              <a:cs typeface="Calibri"/>
            </a:endParaRPr>
          </a:p>
          <a:p>
            <a:pPr marL="141605" marR="132715" indent="-317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1877</a:t>
            </a:r>
            <a:r>
              <a:rPr sz="1800" b="1" i="1" spc="-5" dirty="0">
                <a:latin typeface="Calibri"/>
                <a:cs typeface="Calibri"/>
              </a:rPr>
              <a:t> году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он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избран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членом-корреспондентом </a:t>
            </a:r>
            <a:r>
              <a:rPr sz="1800" b="1" i="1" spc="-5" dirty="0">
                <a:latin typeface="Calibri"/>
                <a:cs typeface="Calibri"/>
              </a:rPr>
              <a:t> Петербургской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Академии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Наук.</a:t>
            </a:r>
            <a:endParaRPr sz="1800">
              <a:latin typeface="Calibri"/>
              <a:cs typeface="Calibri"/>
            </a:endParaRPr>
          </a:p>
          <a:p>
            <a:pPr marL="128905" marR="121285" indent="-635"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мае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1879</a:t>
            </a:r>
            <a:r>
              <a:rPr sz="1800" b="1" i="1" spc="-5" dirty="0">
                <a:latin typeface="Calibri"/>
                <a:cs typeface="Calibri"/>
              </a:rPr>
              <a:t> года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писателя </a:t>
            </a:r>
            <a:r>
              <a:rPr sz="1800" b="1" i="1" spc="-5" dirty="0">
                <a:latin typeface="Calibri"/>
                <a:cs typeface="Calibri"/>
              </a:rPr>
              <a:t> пригласили </a:t>
            </a:r>
            <a:r>
              <a:rPr sz="1800" b="1" i="1" dirty="0">
                <a:latin typeface="Calibri"/>
                <a:cs typeface="Calibri"/>
              </a:rPr>
              <a:t>на </a:t>
            </a:r>
            <a:r>
              <a:rPr sz="1800" b="1" i="1" spc="-10" dirty="0">
                <a:latin typeface="Calibri"/>
                <a:cs typeface="Calibri"/>
              </a:rPr>
              <a:t>Международный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литературный </a:t>
            </a:r>
            <a:r>
              <a:rPr sz="1800" b="1" i="1" spc="-10" dirty="0">
                <a:latin typeface="Calibri"/>
                <a:cs typeface="Calibri"/>
              </a:rPr>
              <a:t>конгресс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Лондон, </a:t>
            </a:r>
            <a:r>
              <a:rPr sz="1800" b="1" i="1" dirty="0">
                <a:latin typeface="Calibri"/>
                <a:cs typeface="Calibri"/>
              </a:rPr>
              <a:t>на сессии </a:t>
            </a:r>
            <a:r>
              <a:rPr sz="1800" b="1" i="1" spc="-10" dirty="0">
                <a:latin typeface="Calibri"/>
                <a:cs typeface="Calibri"/>
              </a:rPr>
              <a:t>которого </a:t>
            </a:r>
            <a:r>
              <a:rPr sz="1800" b="1" i="1" spc="-5" dirty="0">
                <a:latin typeface="Calibri"/>
                <a:cs typeface="Calibri"/>
              </a:rPr>
              <a:t>он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 избран членом почётного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комитета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международной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литературной</a:t>
            </a:r>
            <a:r>
              <a:rPr sz="1800" b="1" i="1" spc="-5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ассоциации.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57923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199"/>
                </a:lnTo>
                <a:lnTo>
                  <a:pt x="9144000" y="584199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288735"/>
            <a:ext cx="89858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Times New Roman"/>
                <a:cs typeface="Times New Roman"/>
              </a:rPr>
              <a:t>Кудрявцев,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Ю.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85" dirty="0">
                <a:latin typeface="Times New Roman"/>
                <a:cs typeface="Times New Roman"/>
              </a:rPr>
              <a:t>Г.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Три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круга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Достоевского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Событийное.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Временное.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Вечное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Ю.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85" dirty="0">
                <a:latin typeface="Times New Roman"/>
                <a:cs typeface="Times New Roman"/>
              </a:rPr>
              <a:t>Г.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Кудрявцев.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Издательство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70" dirty="0">
                <a:latin typeface="Times New Roman"/>
                <a:cs typeface="Times New Roman"/>
              </a:rPr>
              <a:t>МГУ,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1991.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400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666999" cy="4067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7800" y="152272"/>
              <a:ext cx="2416175" cy="34401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7600" y="0"/>
              <a:ext cx="2360676" cy="3657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76800" y="609600"/>
              <a:ext cx="2519426" cy="3886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9800" y="2819400"/>
              <a:ext cx="2209800" cy="34988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1576" y="0"/>
              <a:ext cx="2122423" cy="3276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12026" y="3124200"/>
              <a:ext cx="2331973" cy="3429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19600" y="2438336"/>
              <a:ext cx="2378075" cy="36529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6027737"/>
              <a:ext cx="9144000" cy="830580"/>
            </a:xfrm>
            <a:custGeom>
              <a:avLst/>
              <a:gdLst/>
              <a:ahLst/>
              <a:cxnLst/>
              <a:rect l="l" t="t" r="r" b="b"/>
              <a:pathLst>
                <a:path w="9144000" h="830579">
                  <a:moveTo>
                    <a:pt x="9144000" y="0"/>
                  </a:moveTo>
                  <a:lnTo>
                    <a:pt x="0" y="0"/>
                  </a:lnTo>
                  <a:lnTo>
                    <a:pt x="0" y="830262"/>
                  </a:lnTo>
                  <a:lnTo>
                    <a:pt x="9144000" y="83026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9849" y="6059525"/>
            <a:ext cx="8596630" cy="751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Виртуальная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выставка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«В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мире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Достоевского»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подготовлена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главным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библиотекарем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отдела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абонемента </a:t>
            </a:r>
            <a:r>
              <a:rPr sz="1600" b="1" spc="-20" dirty="0">
                <a:latin typeface="Times New Roman"/>
                <a:cs typeface="Times New Roman"/>
              </a:rPr>
              <a:t>ГБУК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ВО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«ВОУНБ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им.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Никитина»</a:t>
            </a:r>
            <a:endParaRPr sz="1600">
              <a:latin typeface="Times New Roman"/>
              <a:cs typeface="Times New Roman"/>
            </a:endParaRPr>
          </a:p>
          <a:p>
            <a:pPr marL="53975" algn="ctr">
              <a:lnSpc>
                <a:spcPts val="1885"/>
              </a:lnSpc>
            </a:pPr>
            <a:r>
              <a:rPr sz="1600" b="1" spc="-20" dirty="0">
                <a:latin typeface="Times New Roman"/>
                <a:cs typeface="Times New Roman"/>
              </a:rPr>
              <a:t>Сухоруковой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Светланой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Геннадьевной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3352736"/>
            <a:ext cx="2286000" cy="27162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6198"/>
            <a:ext cx="9144000" cy="6781800"/>
            <a:chOff x="0" y="76198"/>
            <a:chExt cx="9144000" cy="6781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6198"/>
              <a:ext cx="9144000" cy="67817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4400" y="761999"/>
              <a:ext cx="3810000" cy="45243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724400" y="762000"/>
            <a:ext cx="3810000" cy="45243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92100" marR="285115" algn="ctr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Более </a:t>
            </a:r>
            <a:r>
              <a:rPr sz="1800" b="1" i="1" dirty="0">
                <a:latin typeface="Calibri"/>
                <a:cs typeface="Calibri"/>
              </a:rPr>
              <a:t>ста лет </a:t>
            </a:r>
            <a:r>
              <a:rPr sz="1800" b="1" i="1" spc="-5" dirty="0">
                <a:latin typeface="Calibri"/>
                <a:cs typeface="Calibri"/>
              </a:rPr>
              <a:t>существует </a:t>
            </a:r>
            <a:r>
              <a:rPr sz="1800" b="1" i="1" dirty="0">
                <a:latin typeface="Calibri"/>
                <a:cs typeface="Calibri"/>
              </a:rPr>
              <a:t>на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русской </a:t>
            </a:r>
            <a:r>
              <a:rPr sz="1800" b="1" i="1" spc="-5" dirty="0">
                <a:latin typeface="Calibri"/>
                <a:cs typeface="Calibri"/>
              </a:rPr>
              <a:t>сцене </a:t>
            </a:r>
            <a:r>
              <a:rPr sz="1800" b="1" i="1" dirty="0">
                <a:latin typeface="Calibri"/>
                <a:cs typeface="Calibri"/>
              </a:rPr>
              <a:t>«театр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Достоевского», </a:t>
            </a:r>
            <a:r>
              <a:rPr sz="1800" b="1" i="1" dirty="0">
                <a:latin typeface="Calibri"/>
                <a:cs typeface="Calibri"/>
              </a:rPr>
              <a:t>и всегда </a:t>
            </a:r>
            <a:r>
              <a:rPr sz="1800" b="1" i="1" spc="-5" dirty="0">
                <a:latin typeface="Calibri"/>
                <a:cs typeface="Calibri"/>
              </a:rPr>
              <a:t>вокруг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него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возникало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немало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споров.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Авторы</a:t>
            </a:r>
            <a:r>
              <a:rPr sz="1800" b="1" i="1" spc="-10" dirty="0">
                <a:latin typeface="Calibri"/>
                <a:cs typeface="Calibri"/>
              </a:rPr>
              <a:t> сборника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– </a:t>
            </a:r>
            <a:r>
              <a:rPr sz="1800" b="1" i="1" spc="-5" dirty="0">
                <a:latin typeface="Calibri"/>
                <a:cs typeface="Calibri"/>
              </a:rPr>
              <a:t>учёные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критики,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видные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театральные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деятели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– </a:t>
            </a:r>
            <a:r>
              <a:rPr sz="1800" b="1" i="1" spc="-5" dirty="0">
                <a:latin typeface="Calibri"/>
                <a:cs typeface="Calibri"/>
              </a:rPr>
              <a:t>рассказывают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о</a:t>
            </a:r>
            <a:endParaRPr sz="1800">
              <a:latin typeface="Calibri"/>
              <a:cs typeface="Calibri"/>
            </a:endParaRPr>
          </a:p>
          <a:p>
            <a:pPr marL="107950" marR="10096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наиболее интересных проблемах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событиях,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связанных с</a:t>
            </a:r>
            <a:endParaRPr sz="1800">
              <a:latin typeface="Calibri"/>
              <a:cs typeface="Calibri"/>
            </a:endParaRPr>
          </a:p>
          <a:p>
            <a:pPr marL="330200" marR="323215" indent="245110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театральным </a:t>
            </a:r>
            <a:r>
              <a:rPr sz="1800" b="1" i="1" spc="-5" dirty="0">
                <a:latin typeface="Calibri"/>
                <a:cs typeface="Calibri"/>
              </a:rPr>
              <a:t>освоением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творчества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великого русского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писателя,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наиболее</a:t>
            </a:r>
            <a:endParaRPr sz="1800">
              <a:latin typeface="Calibri"/>
              <a:cs typeface="Calibri"/>
            </a:endParaRPr>
          </a:p>
          <a:p>
            <a:pPr marL="241935" marR="233679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значительных теоретических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исторических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проблемах,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возникающих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при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оценке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спектаклей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«по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Достоевскому».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027737"/>
            <a:ext cx="9144000" cy="830580"/>
          </a:xfrm>
          <a:custGeom>
            <a:avLst/>
            <a:gdLst/>
            <a:ahLst/>
            <a:cxnLst/>
            <a:rect l="l" t="t" r="r" b="b"/>
            <a:pathLst>
              <a:path w="9144000" h="830579">
                <a:moveTo>
                  <a:pt x="9144000" y="0"/>
                </a:moveTo>
                <a:lnTo>
                  <a:pt x="0" y="0"/>
                </a:lnTo>
                <a:lnTo>
                  <a:pt x="0" y="830262"/>
                </a:lnTo>
                <a:lnTo>
                  <a:pt x="9144000" y="830262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6059525"/>
            <a:ext cx="89852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театр</a:t>
            </a:r>
            <a:r>
              <a:rPr sz="1600" b="1" spc="-5" dirty="0">
                <a:latin typeface="Times New Roman"/>
                <a:cs typeface="Times New Roman"/>
              </a:rPr>
              <a:t> 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сборник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статей</a:t>
            </a:r>
            <a:r>
              <a:rPr sz="1600" b="1" spc="-5" dirty="0">
                <a:latin typeface="Times New Roman"/>
                <a:cs typeface="Times New Roman"/>
              </a:rPr>
              <a:t> /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[Ленинградский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государственный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институт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театра, </a:t>
            </a:r>
            <a:r>
              <a:rPr sz="1600" b="1" spc="-5" dirty="0">
                <a:latin typeface="Times New Roman"/>
                <a:cs typeface="Times New Roman"/>
              </a:rPr>
              <a:t> музыки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кинематографии]</a:t>
            </a:r>
            <a:r>
              <a:rPr sz="1600" b="1" spc="-5" dirty="0">
                <a:latin typeface="Times New Roman"/>
                <a:cs typeface="Times New Roman"/>
              </a:rPr>
              <a:t> ;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составитель,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общий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редактор</a:t>
            </a:r>
            <a:r>
              <a:rPr sz="1600" b="1" spc="-5" dirty="0">
                <a:latin typeface="Times New Roman"/>
                <a:cs typeface="Times New Roman"/>
              </a:rPr>
              <a:t> А.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Нинова.</a:t>
            </a:r>
            <a:r>
              <a:rPr sz="1600" b="1" spc="-5" dirty="0">
                <a:latin typeface="Times New Roman"/>
                <a:cs typeface="Times New Roman"/>
              </a:rPr>
              <a:t> 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Ленинград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Искусство.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Ленинградское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отделение,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1983.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510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921125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5400" y="685800"/>
            <a:ext cx="4038600" cy="45243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13323" y="705358"/>
            <a:ext cx="3681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Книга,</a:t>
            </a:r>
            <a:r>
              <a:rPr spc="-20" dirty="0"/>
              <a:t> </a:t>
            </a:r>
            <a:r>
              <a:rPr spc="-5" dirty="0"/>
              <a:t>предлагаемая</a:t>
            </a:r>
            <a:r>
              <a:rPr spc="20" dirty="0"/>
              <a:t> </a:t>
            </a:r>
            <a:r>
              <a:rPr spc="-5" dirty="0"/>
              <a:t>читателям, </a:t>
            </a:r>
            <a:r>
              <a:rPr i="0" dirty="0">
                <a:latin typeface="Times New Roman"/>
                <a:cs typeface="Times New Roman"/>
              </a:rPr>
              <a:t>–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93284" y="978153"/>
            <a:ext cx="4039235" cy="414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1334" marR="78105" indent="-50927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краеведческий очерк. Она рассказывае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памятных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местах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Петербурга,</a:t>
            </a:r>
            <a:endParaRPr sz="1800">
              <a:latin typeface="Calibri"/>
              <a:cs typeface="Calibri"/>
            </a:endParaRPr>
          </a:p>
          <a:p>
            <a:pPr marL="262255" marR="5080" indent="3302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связанных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жизнью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творчеством </a:t>
            </a:r>
            <a:r>
              <a:rPr sz="1800" b="1" i="1" spc="-3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Федора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Михайловича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 </a:t>
            </a:r>
            <a:r>
              <a:rPr sz="1800" b="1" i="1" spc="-5" dirty="0">
                <a:latin typeface="Calibri"/>
                <a:cs typeface="Calibri"/>
              </a:rPr>
              <a:t> одного из </a:t>
            </a:r>
            <a:r>
              <a:rPr sz="1800" b="1" i="1" dirty="0">
                <a:latin typeface="Calibri"/>
                <a:cs typeface="Calibri"/>
              </a:rPr>
              <a:t>самых </a:t>
            </a:r>
            <a:r>
              <a:rPr sz="1800" b="1" i="1" spc="-5" dirty="0">
                <a:latin typeface="Calibri"/>
                <a:cs typeface="Calibri"/>
              </a:rPr>
              <a:t>«петербургских»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писателей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XIX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века.</a:t>
            </a:r>
            <a:endParaRPr sz="1800">
              <a:latin typeface="Calibri"/>
              <a:cs typeface="Calibri"/>
            </a:endParaRPr>
          </a:p>
          <a:p>
            <a:pPr marL="24765" marR="40640" indent="664210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Инженерном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замке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юноша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Достоевский учился.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небольшом до </a:t>
            </a:r>
            <a:r>
              <a:rPr sz="1800" b="1" i="1" dirty="0">
                <a:latin typeface="Calibri"/>
                <a:cs typeface="Calibri"/>
              </a:rPr>
              <a:t> на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Владимирском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проспекте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он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напис </a:t>
            </a:r>
            <a:r>
              <a:rPr sz="1800" b="1" i="1" dirty="0">
                <a:latin typeface="Calibri"/>
                <a:cs typeface="Calibri"/>
              </a:rPr>
              <a:t> свою </a:t>
            </a:r>
            <a:r>
              <a:rPr sz="1800" b="1" i="1" spc="-5" dirty="0">
                <a:latin typeface="Calibri"/>
                <a:cs typeface="Calibri"/>
              </a:rPr>
              <a:t>первую повесть </a:t>
            </a:r>
            <a:r>
              <a:rPr sz="1800" b="1" i="1" dirty="0">
                <a:latin typeface="Calibri"/>
                <a:cs typeface="Calibri"/>
              </a:rPr>
              <a:t>«Бедные люди»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квартире, </a:t>
            </a:r>
            <a:r>
              <a:rPr sz="1800" b="1" i="1" spc="-10" dirty="0">
                <a:latin typeface="Calibri"/>
                <a:cs typeface="Calibri"/>
              </a:rPr>
              <a:t>находящейся </a:t>
            </a:r>
            <a:r>
              <a:rPr sz="1800" b="1" i="1" dirty="0">
                <a:latin typeface="Calibri"/>
                <a:cs typeface="Calibri"/>
              </a:rPr>
              <a:t>неподалеку </a:t>
            </a:r>
            <a:r>
              <a:rPr sz="1800" b="1" i="1" spc="-5" dirty="0">
                <a:latin typeface="Calibri"/>
                <a:cs typeface="Calibri"/>
              </a:rPr>
              <a:t>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Исаакиевского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собора,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он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арестов</a:t>
            </a:r>
            <a:endParaRPr sz="1800">
              <a:latin typeface="Calibri"/>
              <a:cs typeface="Calibri"/>
            </a:endParaRPr>
          </a:p>
          <a:p>
            <a:pPr marL="56515" marR="29845" indent="138430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Семеновский </a:t>
            </a:r>
            <a:r>
              <a:rPr sz="1800" b="1" i="1" dirty="0">
                <a:latin typeface="Calibri"/>
                <a:cs typeface="Calibri"/>
              </a:rPr>
              <a:t>плац, куда </a:t>
            </a:r>
            <a:r>
              <a:rPr sz="1800" b="1" i="1" spc="-10" dirty="0">
                <a:latin typeface="Calibri"/>
                <a:cs typeface="Calibri"/>
              </a:rPr>
              <a:t>писатель </a:t>
            </a:r>
            <a:r>
              <a:rPr sz="1800" b="1" i="1" spc="-5" dirty="0">
                <a:latin typeface="Calibri"/>
                <a:cs typeface="Calibri"/>
              </a:rPr>
              <a:t>бы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привезен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для</a:t>
            </a:r>
            <a:r>
              <a:rPr sz="1800" b="1" i="1" spc="-10" dirty="0">
                <a:latin typeface="Calibri"/>
                <a:cs typeface="Calibri"/>
              </a:rPr>
              <a:t> казни,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последний моме</a:t>
            </a:r>
            <a:endParaRPr sz="1800">
              <a:latin typeface="Calibri"/>
              <a:cs typeface="Calibri"/>
            </a:endParaRPr>
          </a:p>
          <a:p>
            <a:pPr marL="998219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замененной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каторгой.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3238"/>
            <a:ext cx="9144000" cy="6854825"/>
            <a:chOff x="0" y="3238"/>
            <a:chExt cx="9144000" cy="68548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3" y="3238"/>
              <a:ext cx="4949825" cy="630072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6273799"/>
              <a:ext cx="9144000" cy="584200"/>
            </a:xfrm>
            <a:custGeom>
              <a:avLst/>
              <a:gdLst/>
              <a:ahLst/>
              <a:cxnLst/>
              <a:rect l="l" t="t" r="r" b="b"/>
              <a:pathLst>
                <a:path w="9144000" h="584200">
                  <a:moveTo>
                    <a:pt x="9144000" y="584198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584198"/>
                  </a:lnTo>
                  <a:lnTo>
                    <a:pt x="9144000" y="58419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5940" y="6304584"/>
            <a:ext cx="86448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Саруханян,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Е.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П.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Петербурге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[краеведческий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очерк]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Е.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П.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Саруханян.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Лен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Лениздат,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1970.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269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"/>
            <a:ext cx="4191000" cy="63451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400" y="1219200"/>
            <a:ext cx="4343400" cy="34163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43400" y="1219200"/>
            <a:ext cx="4343400" cy="34163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8425" marR="90805" indent="-635" algn="ctr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Свой </a:t>
            </a:r>
            <a:r>
              <a:rPr sz="1800" b="1" i="1" spc="-5" dirty="0">
                <a:latin typeface="Calibri"/>
                <a:cs typeface="Calibri"/>
              </a:rPr>
              <a:t>первый </a:t>
            </a:r>
            <a:r>
              <a:rPr sz="1800" b="1" i="1" dirty="0">
                <a:latin typeface="Calibri"/>
                <a:cs typeface="Calibri"/>
              </a:rPr>
              <a:t>роман — «Бедные люди» —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Федор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Достоевский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написал</a:t>
            </a:r>
            <a:r>
              <a:rPr sz="1800" b="1" i="1" dirty="0">
                <a:latin typeface="Calibri"/>
                <a:cs typeface="Calibri"/>
              </a:rPr>
              <a:t> в </a:t>
            </a:r>
            <a:r>
              <a:rPr sz="1800" b="1" i="1" spc="-5" dirty="0">
                <a:latin typeface="Calibri"/>
                <a:cs typeface="Calibri"/>
              </a:rPr>
              <a:t>1845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году.</a:t>
            </a:r>
            <a:endParaRPr sz="1800">
              <a:latin typeface="Calibri"/>
              <a:cs typeface="Calibri"/>
            </a:endParaRPr>
          </a:p>
          <a:p>
            <a:pPr marL="478155" marR="470534" indent="1270" algn="ctr">
              <a:lnSpc>
                <a:spcPct val="100000"/>
              </a:lnSpc>
            </a:pPr>
            <a:r>
              <a:rPr sz="1800" b="1" i="1" spc="-10" dirty="0">
                <a:latin typeface="Calibri"/>
                <a:cs typeface="Calibri"/>
              </a:rPr>
              <a:t>Писатель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Дмитрий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Григорович, 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живший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Достоевским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одной</a:t>
            </a:r>
            <a:endParaRPr sz="1800">
              <a:latin typeface="Calibri"/>
              <a:cs typeface="Calibri"/>
            </a:endParaRPr>
          </a:p>
          <a:p>
            <a:pPr marL="98425" marR="90170" indent="142875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квартире,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передал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рукопись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Николаю 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Некрасову.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5" dirty="0">
                <a:latin typeface="Calibri"/>
                <a:cs typeface="Calibri"/>
              </a:rPr>
              <a:t>Тот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прочитал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произведение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за одну </a:t>
            </a:r>
            <a:r>
              <a:rPr sz="1800" b="1" i="1" dirty="0">
                <a:latin typeface="Calibri"/>
                <a:cs typeface="Calibri"/>
              </a:rPr>
              <a:t>ночь и </a:t>
            </a:r>
            <a:r>
              <a:rPr sz="1800" b="1" i="1" spc="-5" dirty="0">
                <a:latin typeface="Calibri"/>
                <a:cs typeface="Calibri"/>
              </a:rPr>
              <a:t>на следующий день </a:t>
            </a:r>
            <a:r>
              <a:rPr sz="1800" b="1" i="1" dirty="0">
                <a:latin typeface="Calibri"/>
                <a:cs typeface="Calibri"/>
              </a:rPr>
              <a:t>отвез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рукопись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Виссариону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Белинскому,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сказав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про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автора: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«Новый </a:t>
            </a:r>
            <a:r>
              <a:rPr sz="1800" b="1" i="1" spc="-35" dirty="0">
                <a:latin typeface="Calibri"/>
                <a:cs typeface="Calibri"/>
              </a:rPr>
              <a:t>Гоголь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явился!»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Позже</a:t>
            </a:r>
            <a:r>
              <a:rPr sz="1800" b="1" i="1" dirty="0">
                <a:latin typeface="Calibri"/>
                <a:cs typeface="Calibri"/>
              </a:rPr>
              <a:t> Некрасов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опубликовал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роман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своем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новом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альманахе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«Петербургский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сборник».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273800"/>
            <a:ext cx="9144000" cy="584200"/>
          </a:xfrm>
          <a:custGeom>
            <a:avLst/>
            <a:gdLst/>
            <a:ahLst/>
            <a:cxnLst/>
            <a:rect l="l" t="t" r="r" b="b"/>
            <a:pathLst>
              <a:path w="9144000" h="584200">
                <a:moveTo>
                  <a:pt x="9144000" y="0"/>
                </a:moveTo>
                <a:lnTo>
                  <a:pt x="0" y="0"/>
                </a:lnTo>
                <a:lnTo>
                  <a:pt x="0" y="584200"/>
                </a:lnTo>
                <a:lnTo>
                  <a:pt x="9144000" y="584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155685" y="6304584"/>
            <a:ext cx="908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3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6304584"/>
            <a:ext cx="78974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Бедные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люди.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Белые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ночи.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Кроткая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Ф.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Художественная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литература,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1976.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222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5027676" cy="51816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594360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6017463"/>
            <a:ext cx="898652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Достоевский,</a:t>
            </a:r>
            <a:r>
              <a:rPr sz="1600" b="1" spc="1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Собрание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сочинений</a:t>
            </a:r>
            <a:r>
              <a:rPr sz="1600" b="1" spc="10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[в</a:t>
            </a:r>
            <a:r>
              <a:rPr sz="1600" b="1" spc="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12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томах]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9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Ф.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Достоевский.</a:t>
            </a:r>
            <a:r>
              <a:rPr sz="1600" b="1" spc="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Правда,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1982.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80" dirty="0">
                <a:latin typeface="Times New Roman"/>
                <a:cs typeface="Times New Roman"/>
              </a:rPr>
              <a:t>Т.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Бедные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люди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Белые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ночи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Романы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Неточка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Незванова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Повесть.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1982.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4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384</a:t>
            </a:r>
            <a:r>
              <a:rPr sz="1600" b="1" spc="-5" dirty="0">
                <a:latin typeface="Times New Roman"/>
                <a:cs typeface="Times New Roman"/>
              </a:rPr>
              <a:t> с.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7800" y="990600"/>
            <a:ext cx="3657600" cy="36576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257800" y="990600"/>
            <a:ext cx="3657600" cy="36576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68300" marR="351790" indent="-9525" algn="just">
              <a:lnSpc>
                <a:spcPct val="100000"/>
              </a:lnSpc>
              <a:spcBef>
                <a:spcPts val="240"/>
              </a:spcBef>
            </a:pPr>
            <a:r>
              <a:rPr sz="1800" b="1" i="1" spc="-5" dirty="0">
                <a:latin typeface="Calibri"/>
                <a:cs typeface="Calibri"/>
              </a:rPr>
              <a:t>Роман «Бедные </a:t>
            </a:r>
            <a:r>
              <a:rPr sz="1800" b="1" i="1" dirty="0">
                <a:latin typeface="Calibri"/>
                <a:cs typeface="Calibri"/>
              </a:rPr>
              <a:t>люди», связь </a:t>
            </a:r>
            <a:r>
              <a:rPr sz="1800" b="1" i="1" spc="-40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которого </a:t>
            </a:r>
            <a:r>
              <a:rPr sz="1800" b="1" i="1" dirty="0">
                <a:latin typeface="Calibri"/>
                <a:cs typeface="Calibri"/>
              </a:rPr>
              <a:t>со </a:t>
            </a:r>
            <a:r>
              <a:rPr sz="1800" b="1" i="1" spc="-5" dirty="0">
                <a:latin typeface="Calibri"/>
                <a:cs typeface="Calibri"/>
              </a:rPr>
              <a:t>«Станционным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смотрителем»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Пушкина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marL="263525" marR="25717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«Шинелью» </a:t>
            </a:r>
            <a:r>
              <a:rPr sz="1800" b="1" i="1" spc="-35" dirty="0">
                <a:latin typeface="Calibri"/>
                <a:cs typeface="Calibri"/>
              </a:rPr>
              <a:t>Гоголя </a:t>
            </a:r>
            <a:r>
              <a:rPr sz="1800" b="1" i="1" spc="-10" dirty="0">
                <a:latin typeface="Calibri"/>
                <a:cs typeface="Calibri"/>
              </a:rPr>
              <a:t>подчеркнул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сам </a:t>
            </a:r>
            <a:r>
              <a:rPr sz="1800" b="1" i="1" spc="-5" dirty="0">
                <a:latin typeface="Calibri"/>
                <a:cs typeface="Calibri"/>
              </a:rPr>
              <a:t>Достоевский, </a:t>
            </a:r>
            <a:r>
              <a:rPr sz="1800" b="1" i="1" spc="-10" dirty="0">
                <a:latin typeface="Calibri"/>
                <a:cs typeface="Calibri"/>
              </a:rPr>
              <a:t>имел </a:t>
            </a:r>
            <a:r>
              <a:rPr sz="1800" b="1" i="1" spc="-5" dirty="0">
                <a:latin typeface="Calibri"/>
                <a:cs typeface="Calibri"/>
              </a:rPr>
              <a:t> исключительный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успех.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Достоевский</a:t>
            </a:r>
            <a:r>
              <a:rPr sz="1800" b="1" i="1" spc="-5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создал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реалистическую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картину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жизни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«забитых»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обитателей</a:t>
            </a:r>
            <a:endParaRPr sz="1800">
              <a:latin typeface="Calibri"/>
              <a:cs typeface="Calibri"/>
            </a:endParaRPr>
          </a:p>
          <a:p>
            <a:pPr marL="152400" marR="14605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«петербургских углов», галерею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социальных </a:t>
            </a:r>
            <a:r>
              <a:rPr sz="1800" b="1" i="1" dirty="0">
                <a:latin typeface="Calibri"/>
                <a:cs typeface="Calibri"/>
              </a:rPr>
              <a:t>типов </a:t>
            </a:r>
            <a:r>
              <a:rPr sz="1800" b="1" i="1" spc="-5" dirty="0">
                <a:latin typeface="Calibri"/>
                <a:cs typeface="Calibri"/>
              </a:rPr>
              <a:t>от уличного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нищего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до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«его </a:t>
            </a:r>
            <a:r>
              <a:rPr sz="1800" b="1" i="1" spc="-10" dirty="0">
                <a:latin typeface="Calibri"/>
                <a:cs typeface="Calibri"/>
              </a:rPr>
              <a:t>превосходительства».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8200" y="990600"/>
            <a:ext cx="4114800" cy="3416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48200" y="990600"/>
            <a:ext cx="4114800" cy="34163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655320" marR="389255" indent="-259079">
              <a:lnSpc>
                <a:spcPct val="100000"/>
              </a:lnSpc>
              <a:spcBef>
                <a:spcPts val="240"/>
              </a:spcBef>
            </a:pP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15" dirty="0">
                <a:latin typeface="Calibri"/>
                <a:cs typeface="Calibri"/>
              </a:rPr>
              <a:t>конце </a:t>
            </a:r>
            <a:r>
              <a:rPr sz="1800" b="1" i="1" dirty="0">
                <a:latin typeface="Calibri"/>
                <a:cs typeface="Calibri"/>
              </a:rPr>
              <a:t>1846 </a:t>
            </a:r>
            <a:r>
              <a:rPr sz="1800" b="1" i="1" spc="-5" dirty="0">
                <a:latin typeface="Calibri"/>
                <a:cs typeface="Calibri"/>
              </a:rPr>
              <a:t>года </a:t>
            </a:r>
            <a:r>
              <a:rPr sz="1800" b="1" i="1" dirty="0">
                <a:latin typeface="Calibri"/>
                <a:cs typeface="Calibri"/>
              </a:rPr>
              <a:t>в </a:t>
            </a:r>
            <a:r>
              <a:rPr sz="1800" b="1" i="1" spc="-5" dirty="0">
                <a:latin typeface="Calibri"/>
                <a:cs typeface="Calibri"/>
              </a:rPr>
              <a:t>отношениях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и </a:t>
            </a:r>
            <a:r>
              <a:rPr sz="1800" b="1" i="1" spc="-10" dirty="0">
                <a:latin typeface="Calibri"/>
                <a:cs typeface="Calibri"/>
              </a:rPr>
              <a:t>Белинского</a:t>
            </a:r>
            <a:endParaRPr sz="1800">
              <a:latin typeface="Calibri"/>
              <a:cs typeface="Calibri"/>
            </a:endParaRPr>
          </a:p>
          <a:p>
            <a:pPr marL="185420" marR="177800" indent="114300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наступило</a:t>
            </a:r>
            <a:r>
              <a:rPr sz="1800" b="1" i="1" spc="-10" dirty="0">
                <a:latin typeface="Calibri"/>
                <a:cs typeface="Calibri"/>
              </a:rPr>
              <a:t> охлаждение. </a:t>
            </a:r>
            <a:r>
              <a:rPr sz="1800" b="1" i="1" spc="-5" dirty="0">
                <a:latin typeface="Calibri"/>
                <a:cs typeface="Calibri"/>
              </a:rPr>
              <a:t>Позднее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у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него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возник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конфликт </a:t>
            </a:r>
            <a:r>
              <a:rPr sz="1800" b="1" i="1" dirty="0">
                <a:latin typeface="Calibri"/>
                <a:cs typeface="Calibri"/>
              </a:rPr>
              <a:t>и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</a:t>
            </a:r>
            <a:r>
              <a:rPr sz="1800" b="1" i="1" spc="-5" dirty="0">
                <a:latin typeface="Calibri"/>
                <a:cs typeface="Calibri"/>
              </a:rPr>
              <a:t> редакцией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Calibri"/>
                <a:cs typeface="Calibri"/>
              </a:rPr>
              <a:t>«Современника»: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большую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роль</a:t>
            </a:r>
            <a:endParaRPr sz="1800">
              <a:latin typeface="Calibri"/>
              <a:cs typeface="Calibri"/>
            </a:endParaRPr>
          </a:p>
          <a:p>
            <a:pPr marL="185420" marR="175260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сыграл здесь </a:t>
            </a:r>
            <a:r>
              <a:rPr sz="1800" b="1" i="1" spc="-5" dirty="0">
                <a:latin typeface="Calibri"/>
                <a:cs typeface="Calibri"/>
              </a:rPr>
              <a:t>мнительный </a:t>
            </a:r>
            <a:r>
              <a:rPr sz="1800" b="1" i="1" spc="-10" dirty="0">
                <a:latin typeface="Calibri"/>
                <a:cs typeface="Calibri"/>
              </a:rPr>
              <a:t>характер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Достоевского. </a:t>
            </a:r>
            <a:r>
              <a:rPr sz="1800" b="1" i="1" spc="-5" dirty="0">
                <a:latin typeface="Calibri"/>
                <a:cs typeface="Calibri"/>
              </a:rPr>
              <a:t>Насмешки </a:t>
            </a:r>
            <a:r>
              <a:rPr sz="1800" b="1" i="1" dirty="0">
                <a:latin typeface="Calibri"/>
                <a:cs typeface="Calibri"/>
              </a:rPr>
              <a:t>над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писателем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недавних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друзей</a:t>
            </a:r>
            <a:endParaRPr sz="1800">
              <a:latin typeface="Calibri"/>
              <a:cs typeface="Calibri"/>
            </a:endParaRPr>
          </a:p>
          <a:p>
            <a:pPr marL="310515" marR="299720" indent="-3810" algn="ctr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(особенно </a:t>
            </a:r>
            <a:r>
              <a:rPr sz="1800" b="1" i="1" spc="-10" dirty="0">
                <a:latin typeface="Calibri"/>
                <a:cs typeface="Calibri"/>
              </a:rPr>
              <a:t>Тургенева,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Некрасова), </a:t>
            </a:r>
            <a:r>
              <a:rPr sz="1800" b="1" i="1" dirty="0">
                <a:latin typeface="Calibri"/>
                <a:cs typeface="Calibri"/>
              </a:rPr>
              <a:t> резкий тон </a:t>
            </a:r>
            <a:r>
              <a:rPr sz="1800" b="1" i="1" spc="-5" dirty="0">
                <a:latin typeface="Calibri"/>
                <a:cs typeface="Calibri"/>
              </a:rPr>
              <a:t>критических отзывов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Белинского </a:t>
            </a:r>
            <a:r>
              <a:rPr sz="1800" b="1" i="1" dirty="0">
                <a:latin typeface="Calibri"/>
                <a:cs typeface="Calibri"/>
              </a:rPr>
              <a:t>о </a:t>
            </a:r>
            <a:r>
              <a:rPr sz="1800" b="1" i="1" spc="-5" dirty="0">
                <a:latin typeface="Calibri"/>
                <a:cs typeface="Calibri"/>
              </a:rPr>
              <a:t>его произведениях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остро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переживались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писателем.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0"/>
              <a:ext cx="4038600" cy="58245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5780087"/>
              <a:ext cx="9144000" cy="1078230"/>
            </a:xfrm>
            <a:custGeom>
              <a:avLst/>
              <a:gdLst/>
              <a:ahLst/>
              <a:cxnLst/>
              <a:rect l="l" t="t" r="r" b="b"/>
              <a:pathLst>
                <a:path w="9144000" h="1078229">
                  <a:moveTo>
                    <a:pt x="9144000" y="0"/>
                  </a:moveTo>
                  <a:lnTo>
                    <a:pt x="0" y="0"/>
                  </a:lnTo>
                  <a:lnTo>
                    <a:pt x="0" y="1077912"/>
                  </a:lnTo>
                  <a:lnTo>
                    <a:pt x="9144000" y="107791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739" y="5813856"/>
            <a:ext cx="89871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Достоевский : </a:t>
            </a:r>
            <a:r>
              <a:rPr sz="1600" b="1" spc="-10" dirty="0">
                <a:latin typeface="Times New Roman"/>
                <a:cs typeface="Times New Roman"/>
              </a:rPr>
              <a:t>материалы </a:t>
            </a:r>
            <a:r>
              <a:rPr sz="1600" b="1" spc="-5" dirty="0">
                <a:latin typeface="Times New Roman"/>
                <a:cs typeface="Times New Roman"/>
              </a:rPr>
              <a:t>и </a:t>
            </a:r>
            <a:r>
              <a:rPr sz="1600" b="1" spc="-10" dirty="0">
                <a:latin typeface="Times New Roman"/>
                <a:cs typeface="Times New Roman"/>
              </a:rPr>
              <a:t>исследования </a:t>
            </a:r>
            <a:r>
              <a:rPr sz="1600" b="1" spc="-5" dirty="0">
                <a:latin typeface="Times New Roman"/>
                <a:cs typeface="Times New Roman"/>
              </a:rPr>
              <a:t>: сборник / </a:t>
            </a:r>
            <a:r>
              <a:rPr sz="1600" b="1" dirty="0">
                <a:latin typeface="Times New Roman"/>
                <a:cs typeface="Times New Roman"/>
              </a:rPr>
              <a:t>АН </a:t>
            </a:r>
            <a:r>
              <a:rPr sz="1600" b="1" spc="-50" dirty="0">
                <a:latin typeface="Times New Roman"/>
                <a:cs typeface="Times New Roman"/>
              </a:rPr>
              <a:t>СССР, </a:t>
            </a:r>
            <a:r>
              <a:rPr sz="1600" b="1" spc="-5" dirty="0">
                <a:latin typeface="Times New Roman"/>
                <a:cs typeface="Times New Roman"/>
              </a:rPr>
              <a:t>Институт </a:t>
            </a:r>
            <a:r>
              <a:rPr sz="1600" b="1" spc="-15" dirty="0">
                <a:latin typeface="Times New Roman"/>
                <a:cs typeface="Times New Roman"/>
              </a:rPr>
              <a:t>русской литературы 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(Пушкинский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дом)</a:t>
            </a:r>
            <a:r>
              <a:rPr sz="1600" b="1" spc="-5" dirty="0">
                <a:latin typeface="Times New Roman"/>
                <a:cs typeface="Times New Roman"/>
              </a:rPr>
              <a:t> ;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редколлегия</a:t>
            </a:r>
            <a:r>
              <a:rPr sz="1600" b="1" spc="-5" dirty="0">
                <a:latin typeface="Times New Roman"/>
                <a:cs typeface="Times New Roman"/>
              </a:rPr>
              <a:t> 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95" dirty="0">
                <a:latin typeface="Times New Roman"/>
                <a:cs typeface="Times New Roman"/>
              </a:rPr>
              <a:t>Г.</a:t>
            </a:r>
            <a:r>
              <a:rPr sz="1600" b="1" spc="-9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Базанов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(главный</a:t>
            </a:r>
            <a:r>
              <a:rPr sz="1600" b="1" spc="-10" dirty="0">
                <a:latin typeface="Times New Roman"/>
                <a:cs typeface="Times New Roman"/>
              </a:rPr>
              <a:t> редактор)</a:t>
            </a:r>
            <a:r>
              <a:rPr sz="1600" b="1" spc="-5" dirty="0">
                <a:latin typeface="Times New Roman"/>
                <a:cs typeface="Times New Roman"/>
              </a:rPr>
              <a:t> [и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др.].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Ленинград</a:t>
            </a:r>
            <a:r>
              <a:rPr sz="1600" b="1" spc="39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Наука,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Ленинградское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отделение,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1974.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80" dirty="0">
                <a:latin typeface="Times New Roman"/>
                <a:cs typeface="Times New Roman"/>
              </a:rPr>
              <a:t>Т.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редактор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95" dirty="0">
                <a:latin typeface="Times New Roman"/>
                <a:cs typeface="Times New Roman"/>
              </a:rPr>
              <a:t>Г.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Фридлендер.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1974.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351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165600" cy="6248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273800"/>
              <a:ext cx="9144000" cy="584200"/>
            </a:xfrm>
            <a:custGeom>
              <a:avLst/>
              <a:gdLst/>
              <a:ahLst/>
              <a:cxnLst/>
              <a:rect l="l" t="t" r="r" b="b"/>
              <a:pathLst>
                <a:path w="9144000" h="584200">
                  <a:moveTo>
                    <a:pt x="9144000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9144000" y="584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739" y="6304584"/>
            <a:ext cx="89871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8275320" algn="l"/>
              </a:tabLst>
            </a:pPr>
            <a:r>
              <a:rPr sz="1600" b="1" dirty="0">
                <a:latin typeface="Times New Roman"/>
                <a:cs typeface="Times New Roman"/>
              </a:rPr>
              <a:t>Селезнев,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Ю.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И.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Достоевский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/</a:t>
            </a:r>
            <a:r>
              <a:rPr sz="1600" b="1" spc="2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Ю.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И.</a:t>
            </a:r>
            <a:r>
              <a:rPr sz="1600" b="1" spc="20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Селезнев.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Москва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Молодая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гвардия,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1985.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	</a:t>
            </a:r>
            <a:r>
              <a:rPr sz="1600" b="1" spc="-10" dirty="0">
                <a:latin typeface="Times New Roman"/>
                <a:cs typeface="Times New Roman"/>
              </a:rPr>
              <a:t>543</a:t>
            </a:r>
            <a:r>
              <a:rPr sz="1600" b="1" spc="1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с.</a:t>
            </a:r>
            <a:r>
              <a:rPr sz="1600" b="1" spc="1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(Жизнь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замечательных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людей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Серия </a:t>
            </a:r>
            <a:r>
              <a:rPr sz="1600" b="1" spc="-5" dirty="0">
                <a:latin typeface="Times New Roman"/>
                <a:cs typeface="Times New Roman"/>
              </a:rPr>
              <a:t>биографий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;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Вып.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(621)).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Текст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: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непосредственный.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200" y="761873"/>
            <a:ext cx="4648200" cy="424662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05121" y="780034"/>
            <a:ext cx="437197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0" marR="5080" indent="-730250" algn="just">
              <a:lnSpc>
                <a:spcPct val="100000"/>
              </a:lnSpc>
              <a:spcBef>
                <a:spcPts val="100"/>
              </a:spcBef>
            </a:pPr>
            <a:r>
              <a:rPr dirty="0"/>
              <a:t>Арест </a:t>
            </a:r>
            <a:r>
              <a:rPr spc="-10" dirty="0"/>
              <a:t>Достоевского произошел </a:t>
            </a:r>
            <a:r>
              <a:rPr dirty="0"/>
              <a:t>23 </a:t>
            </a:r>
            <a:r>
              <a:rPr spc="-10" dirty="0"/>
              <a:t>апреля </a:t>
            </a:r>
            <a:r>
              <a:rPr spc="-395" dirty="0"/>
              <a:t> </a:t>
            </a:r>
            <a:r>
              <a:rPr dirty="0"/>
              <a:t>1849</a:t>
            </a:r>
            <a:r>
              <a:rPr spc="-5" dirty="0"/>
              <a:t> года.</a:t>
            </a:r>
            <a:r>
              <a:rPr dirty="0"/>
              <a:t> «Смертная</a:t>
            </a:r>
            <a:r>
              <a:rPr spc="5" dirty="0"/>
              <a:t> </a:t>
            </a:r>
            <a:r>
              <a:rPr spc="-10" dirty="0"/>
              <a:t>казнь</a:t>
            </a:r>
          </a:p>
          <a:p>
            <a:pPr marL="13970" marR="5715" indent="65405" algn="just">
              <a:lnSpc>
                <a:spcPct val="100000"/>
              </a:lnSpc>
            </a:pPr>
            <a:r>
              <a:rPr spc="-5" dirty="0"/>
              <a:t>расстрелянием» </a:t>
            </a:r>
            <a:r>
              <a:rPr dirty="0"/>
              <a:t>— так </a:t>
            </a:r>
            <a:r>
              <a:rPr spc="-5" dirty="0"/>
              <a:t>звучал </a:t>
            </a:r>
            <a:r>
              <a:rPr spc="-10" dirty="0"/>
              <a:t>приговор, </a:t>
            </a:r>
            <a:r>
              <a:rPr spc="-5" dirty="0"/>
              <a:t> </a:t>
            </a:r>
            <a:r>
              <a:rPr spc="-10" dirty="0"/>
              <a:t>который </a:t>
            </a:r>
            <a:r>
              <a:rPr spc="-5" dirty="0"/>
              <a:t>военно-судная </a:t>
            </a:r>
            <a:r>
              <a:rPr spc="-10" dirty="0"/>
              <a:t>комиссия </a:t>
            </a:r>
            <a:r>
              <a:rPr dirty="0"/>
              <a:t>вынесла </a:t>
            </a:r>
            <a:r>
              <a:rPr spc="-395" dirty="0"/>
              <a:t> </a:t>
            </a:r>
            <a:r>
              <a:rPr spc="-10" dirty="0"/>
              <a:t>Достоевскому</a:t>
            </a:r>
            <a:r>
              <a:rPr spc="-20" dirty="0"/>
              <a:t> </a:t>
            </a:r>
            <a:r>
              <a:rPr spc="-5" dirty="0"/>
              <a:t>по</a:t>
            </a:r>
            <a:r>
              <a:rPr spc="5" dirty="0"/>
              <a:t> </a:t>
            </a:r>
            <a:r>
              <a:rPr spc="-5" dirty="0"/>
              <a:t>«делу</a:t>
            </a:r>
            <a:r>
              <a:rPr spc="5" dirty="0"/>
              <a:t> </a:t>
            </a:r>
            <a:r>
              <a:rPr spc="-5" dirty="0"/>
              <a:t>петрашевцев».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376165" y="2151710"/>
            <a:ext cx="442722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 marR="4318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Calibri"/>
                <a:cs typeface="Calibri"/>
              </a:rPr>
              <a:t>Писатель </a:t>
            </a:r>
            <a:r>
              <a:rPr sz="1800" b="1" i="1" spc="-5" dirty="0">
                <a:latin typeface="Calibri"/>
                <a:cs typeface="Calibri"/>
              </a:rPr>
              <a:t>попал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кружок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Петрашевского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конце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1840-х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годов.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Здесь обсуждали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многие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злободневные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вопросы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—</a:t>
            </a:r>
            <a:r>
              <a:rPr sz="1800" b="1" i="1" spc="-5" dirty="0">
                <a:latin typeface="Calibri"/>
                <a:cs typeface="Calibri"/>
              </a:rPr>
              <a:t> отмену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крепостного права,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свободу</a:t>
            </a:r>
            <a:r>
              <a:rPr sz="1800" b="1" i="1" spc="-5" dirty="0">
                <a:latin typeface="Calibri"/>
                <a:cs typeface="Calibri"/>
              </a:rPr>
              <a:t> печати,</a:t>
            </a:r>
            <a:endParaRPr sz="1800">
              <a:latin typeface="Calibri"/>
              <a:cs typeface="Calibri"/>
            </a:endParaRPr>
          </a:p>
          <a:p>
            <a:pPr marL="165100" marR="153035" indent="-635" algn="ctr">
              <a:lnSpc>
                <a:spcPct val="100000"/>
              </a:lnSpc>
            </a:pPr>
            <a:r>
              <a:rPr sz="1800" b="1" i="1" dirty="0">
                <a:latin typeface="Calibri"/>
                <a:cs typeface="Calibri"/>
              </a:rPr>
              <a:t>реформы. В </a:t>
            </a:r>
            <a:r>
              <a:rPr sz="1800" b="1" i="1" spc="-5" dirty="0">
                <a:latin typeface="Calibri"/>
                <a:cs typeface="Calibri"/>
              </a:rPr>
              <a:t>последний момент, указом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Николая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всем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была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дарована жизнь,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осуждённые отправились </a:t>
            </a:r>
            <a:r>
              <a:rPr sz="1800" b="1" i="1" dirty="0">
                <a:latin typeface="Calibri"/>
                <a:cs typeface="Calibri"/>
              </a:rPr>
              <a:t>в Сибирь на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каторгу.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Писатель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провёл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там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4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года</a:t>
            </a:r>
            <a:r>
              <a:rPr sz="1800" b="1" i="1" dirty="0">
                <a:latin typeface="Calibri"/>
                <a:cs typeface="Calibri"/>
              </a:rPr>
              <a:t> и</a:t>
            </a:r>
            <a:endParaRPr sz="18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800" b="1" i="1" spc="-10" dirty="0">
                <a:latin typeface="Calibri"/>
                <a:cs typeface="Calibri"/>
              </a:rPr>
              <a:t>ещё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5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лет</a:t>
            </a:r>
            <a:r>
              <a:rPr sz="1800" b="1" i="1" spc="-5" dirty="0">
                <a:latin typeface="Calibri"/>
                <a:cs typeface="Calibri"/>
              </a:rPr>
              <a:t> после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этого</a:t>
            </a:r>
            <a:r>
              <a:rPr sz="1800" b="1" i="1" spc="-10" dirty="0">
                <a:latin typeface="Calibri"/>
                <a:cs typeface="Calibri"/>
              </a:rPr>
              <a:t> находился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в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ссылке,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вдали от Петербурга.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3887</Words>
  <Application>Microsoft Office PowerPoint</Application>
  <PresentationFormat>Экран (4:3)</PresentationFormat>
  <Paragraphs>279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Calibri</vt:lpstr>
      <vt:lpstr>Cambria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Книга, предлагаемая читателям, –</vt:lpstr>
      <vt:lpstr>Презентация PowerPoint</vt:lpstr>
      <vt:lpstr>Презентация PowerPoint</vt:lpstr>
      <vt:lpstr>Презентация PowerPoint</vt:lpstr>
      <vt:lpstr>Арест Достоевского произошел 23 апреля  1849 года. «Смертная казнь расстрелянием» — так звучал приговор,  который военно-судная комиссия вынесла  Достоевскому по «делу петрашевцев».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«Преступление и наказание» — знаменитый  на весь мир роман Ф. М. Достоевского в шести частях  с эпилогом.</vt:lpstr>
      <vt:lpstr>Автор дал обещание издателю, что  выполнит все работы к 1 ноябрю 1866 года. Получив аванс, Достоевский  расплатился со всеми долгами и  отправился за границу в Висбаден.</vt:lpstr>
      <vt:lpstr>Презентация PowerPoint</vt:lpstr>
      <vt:lpstr>Презентация PowerPoint</vt:lpstr>
      <vt:lpstr>Презентация PowerPoint</vt:lpstr>
      <vt:lpstr>Биография главного героя, князя Мышкина, включает некоторые</vt:lpstr>
      <vt:lpstr>Презентация PowerPoint</vt:lpstr>
      <vt:lpstr>Презентация PowerPoint</vt:lpstr>
      <vt:lpstr>«Главному бесу» Николаю Ставрогину в романе должен был противостоять монах</vt:lpstr>
      <vt:lpstr>М. Н. Катков не понял, что выброшенная  глава «У Тихона» – замечательное  художественное произведение писателя, не  почувствовал, что борьба веры с неверием</vt:lpstr>
      <vt:lpstr>В середине 1870-х годов возобновились отношения Достоевского с</vt:lpstr>
      <vt:lpstr>Презентация PowerPoint</vt:lpstr>
      <vt:lpstr>Презентация PowerPoint</vt:lpstr>
      <vt:lpstr>Братья Карамазовы</vt:lpstr>
      <vt:lpstr>Презентация PowerPoint</vt:lpstr>
      <vt:lpstr>«Родиться в России» — книга о  происхождении Достоевского — как в  генеалогическом, так и творческом смыслах. Впервые исследуется тайная  родовая память писателя, скрытые</vt:lpstr>
      <vt:lpstr>«Если есть на свете страна, которая была бы  для других, отдаленных или сопредельных с нею  стран более неизвестною, неисследованною,  более всех других стран непонятою и непонятною, то эта страна есть, бесспорно,  Россия для западных соседей своих. Никакой  Китай, никакая Япония не могут быть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Gayaz_Nazmuddinov</cp:lastModifiedBy>
  <cp:revision>1</cp:revision>
  <dcterms:created xsi:type="dcterms:W3CDTF">2021-12-03T06:16:51Z</dcterms:created>
  <dcterms:modified xsi:type="dcterms:W3CDTF">2021-12-03T06:20:26Z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reated" pid="2">
    <vt:filetime>2021-10-25T00:00:00Z</vt:filetime>
  </property>
  <property fmtid="{D5CDD505-2E9C-101B-9397-08002B2CF9AE}" name="LastSaved" pid="3">
    <vt:filetime>2021-12-03T00:00:00Z</vt:filetime>
  </property>
  <property fmtid="{D5CDD505-2E9C-101B-9397-08002B2CF9AE}" name="NXPowerLiteLastOptimized" pid="4">
    <vt:lpwstr>17667100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S9.1.2</vt:lpwstr>
  </property>
</Properties>
</file>